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90" r:id="rId3"/>
    <p:sldId id="281" r:id="rId4"/>
    <p:sldId id="282" r:id="rId5"/>
    <p:sldId id="283" r:id="rId6"/>
    <p:sldId id="284" r:id="rId7"/>
    <p:sldId id="285" r:id="rId8"/>
    <p:sldId id="287" r:id="rId9"/>
    <p:sldId id="288" r:id="rId10"/>
    <p:sldId id="257" r:id="rId11"/>
    <p:sldId id="276" r:id="rId12"/>
    <p:sldId id="258" r:id="rId13"/>
    <p:sldId id="259" r:id="rId14"/>
    <p:sldId id="260" r:id="rId15"/>
    <p:sldId id="261" r:id="rId16"/>
    <p:sldId id="262" r:id="rId17"/>
    <p:sldId id="263" r:id="rId18"/>
    <p:sldId id="275" r:id="rId19"/>
    <p:sldId id="264" r:id="rId20"/>
    <p:sldId id="278" r:id="rId21"/>
    <p:sldId id="265" r:id="rId22"/>
    <p:sldId id="266" r:id="rId23"/>
    <p:sldId id="272" r:id="rId24"/>
    <p:sldId id="273" r:id="rId25"/>
    <p:sldId id="274" r:id="rId26"/>
    <p:sldId id="277" r:id="rId27"/>
    <p:sldId id="279" r:id="rId28"/>
    <p:sldId id="280" r:id="rId29"/>
    <p:sldId id="291" r:id="rId30"/>
    <p:sldId id="292" r:id="rId31"/>
    <p:sldId id="293" r:id="rId32"/>
    <p:sldId id="294" r:id="rId33"/>
    <p:sldId id="295" r:id="rId34"/>
    <p:sldId id="296" r:id="rId35"/>
    <p:sldId id="297" r:id="rId36"/>
    <p:sldId id="298" r:id="rId37"/>
    <p:sldId id="299" r:id="rId38"/>
    <p:sldId id="300" r:id="rId39"/>
    <p:sldId id="269" r:id="rId40"/>
    <p:sldId id="303" r:id="rId41"/>
    <p:sldId id="304" r:id="rId42"/>
    <p:sldId id="289"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7159" autoAdjust="0"/>
  </p:normalViewPr>
  <p:slideViewPr>
    <p:cSldViewPr>
      <p:cViewPr varScale="1">
        <p:scale>
          <a:sx n="90" d="100"/>
          <a:sy n="90" d="100"/>
        </p:scale>
        <p:origin x="-22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4"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E2AA4D-3CE1-441B-A424-606346B5112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387CAB-3720-4108-B03D-17CB9EFEACB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B578A-4302-495B-88F9-FCAF72E20FA7}" type="slidenum">
              <a:rPr lang="en-US"/>
              <a:pPr/>
              <a:t>2</a:t>
            </a:fld>
            <a:endParaRPr lang="en-US"/>
          </a:p>
        </p:txBody>
      </p:sp>
      <p:sp>
        <p:nvSpPr>
          <p:cNvPr id="73730" name="Rectangle 1026"/>
          <p:cNvSpPr>
            <a:spLocks noChangeArrowheads="1" noTextEdit="1"/>
          </p:cNvSpPr>
          <p:nvPr>
            <p:ph type="sldImg"/>
          </p:nvPr>
        </p:nvSpPr>
        <p:spPr>
          <a:ln/>
        </p:spPr>
      </p:sp>
      <p:sp>
        <p:nvSpPr>
          <p:cNvPr id="73731" name="Rectangle 1027"/>
          <p:cNvSpPr>
            <a:spLocks noGrp="1" noChangeArrowheads="1"/>
          </p:cNvSpPr>
          <p:nvPr>
            <p:ph type="body" idx="1"/>
          </p:nvPr>
        </p:nvSpPr>
        <p:spPr/>
        <p:txBody>
          <a:bodyPr/>
          <a:lstStyle/>
          <a:p>
            <a:r>
              <a:rPr lang="en-US"/>
              <a:t>From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3DDED-2F1F-413B-A7F6-771F1CA21605}" type="slidenum">
              <a:rPr lang="en-US"/>
              <a:pPr/>
              <a:t>16</a:t>
            </a:fld>
            <a:endParaRPr lang="en-US"/>
          </a:p>
        </p:txBody>
      </p:sp>
      <p:sp>
        <p:nvSpPr>
          <p:cNvPr id="19458"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19459"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Stormwater and groundwater carry nutrients into rivers and the Bay from a variety of nonpoint sources.</a:t>
            </a:r>
          </a:p>
          <a:p>
            <a:r>
              <a:rPr lang="en-US" b="1"/>
              <a:t>Animal waste or fertilizers applied to farm fields can wash off the land into streams and rivers.</a:t>
            </a:r>
          </a:p>
          <a:p>
            <a:r>
              <a:rPr lang="en-US" b="1"/>
              <a:t>Nutrients can also enter stormwater after people have applied excess amounts of fertilizer to their lawns and gardens.</a:t>
            </a:r>
          </a:p>
          <a:p>
            <a:r>
              <a:rPr lang="en-US" b="1"/>
              <a:t>However, scientists believe that agricultural sources contribute the largest portion of the nutrient pollution entering the Bay.</a:t>
            </a:r>
          </a:p>
          <a:p>
            <a:r>
              <a:rPr lang="en-US"/>
              <a:t>Additional information:</a:t>
            </a:r>
          </a:p>
          <a:p>
            <a:r>
              <a:rPr lang="en-US"/>
              <a:t>-Many farms have adopted best management practices to reduce nutrient pollution entering the rivers and the Bay.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2468D-2BEA-4F89-9963-F10073553FC5}" type="slidenum">
              <a:rPr lang="en-US"/>
              <a:pPr/>
              <a:t>17</a:t>
            </a:fld>
            <a:endParaRPr lang="en-US"/>
          </a:p>
        </p:txBody>
      </p:sp>
      <p:sp>
        <p:nvSpPr>
          <p:cNvPr id="21506"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21507"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The Bay is doing better, in part, because of the efforts of a unique partnership - the Chesapeake Bay Program - established in 1983 by the historic Chesapeake Bay Agreement.</a:t>
            </a:r>
          </a:p>
          <a:p>
            <a:r>
              <a:rPr lang="en-US" b="1"/>
              <a:t>Through this partnership, federal, state and local governments, citizens and scientists are working together to restore the Bay.</a:t>
            </a:r>
          </a:p>
          <a:p>
            <a:r>
              <a:rPr lang="en-US"/>
              <a:t>Additional information:</a:t>
            </a:r>
          </a:p>
          <a:p>
            <a:r>
              <a:rPr lang="en-US"/>
              <a:t>-Since its inception, the Bay Program's highest priority has been the restoration of the Bay's living resources -- its finfish, shellfish, Bay grasses, and other aquatic life and wildlife.</a:t>
            </a:r>
          </a:p>
          <a:p>
            <a:r>
              <a:rPr lang="en-US"/>
              <a:t>-The Bay Program is the cooperative partnership among Maryland, Virginia, and Pennsylvania; the District of Columbia; the Chesapeake Bay Commission, a tri-state legislative body; the US Environmental Protection Agency, representing the federal government; and participating citizen advisory groups.</a:t>
            </a:r>
          </a:p>
          <a:p>
            <a:r>
              <a:rPr lang="en-US"/>
              <a:t>-The Chesapeake Executive Council, made up of the governors of Maryland, Pennsylvania and Virginia; the mayor of Washington DC; the EPA administrator; and the chair of the Chesapeake Bay Commission, guide the restoration by adopting specific Agreements, Directives, Management Plans, etc. These documents contain goals, objectives, recommendations and/or guidelines that are used by the Bay Program partners as guidance in the overall restoration effort.</a:t>
            </a:r>
          </a:p>
          <a:p>
            <a:r>
              <a:rPr lang="en-US"/>
              <a:t>-Maryland, Pennsylvania, Virginia and the District of Columbia are commonly referred to as the "Bay Agreement States" or "jurisdictions" since they are signatories of the Chesapeake Bay Agreement.</a:t>
            </a:r>
          </a:p>
          <a:p>
            <a:r>
              <a:rPr lang="en-US"/>
              <a:t>-Delaware, New York and West Virginia, although included in the Bay watershed, are not signatories to the Chesapeake Bay Agreement.  Even though they are not formal partners, they are involved in several programs that support Bay restoration efforts.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CD953-5DEB-495F-9458-A1ECE7316BAD}" type="slidenum">
              <a:rPr lang="en-US"/>
              <a:pPr/>
              <a:t>18</a:t>
            </a:fld>
            <a:endParaRPr lang="en-US"/>
          </a:p>
        </p:txBody>
      </p:sp>
      <p:sp>
        <p:nvSpPr>
          <p:cNvPr id="46082"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46083"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Several citizen groups participate in the Bay Program through their membership with the Citizens Advisory Committee, the Scientific and Technical Advisory Committee and the Local Government Advisory Committee.  Members of the Citizens Advisory Committee represent a wide range of interests including those of industry and environmental groups, as well the interests of farmers and watermen.</a:t>
            </a:r>
          </a:p>
          <a:p>
            <a:r>
              <a:rPr lang="en-US" b="1"/>
              <a:t>These groups also work independently to involve citizens and to help promote preservation and restoration of the Bay, its rivers, its watershed and its living resources.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4E067-B1F0-4DC4-8540-3763E5A9A531}" type="slidenum">
              <a:rPr lang="en-US"/>
              <a:pPr/>
              <a:t>19</a:t>
            </a:fld>
            <a:endParaRPr lang="en-US"/>
          </a:p>
        </p:txBody>
      </p:sp>
      <p:sp>
        <p:nvSpPr>
          <p:cNvPr id="23554"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23555"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dirty="0"/>
              <a:t>In 1987, the Chesapeake Bay Agreement  was strengthened and focused the difficult restoration challenge into specific goals and commitments.  One of these was to reduce nitrogen and phosphorus loads by 40%, from 1985 levels, by the year 2000.</a:t>
            </a:r>
          </a:p>
          <a:p>
            <a:r>
              <a:rPr lang="en-US" b="1" dirty="0"/>
              <a:t>Strategies were developed to meet this goal.  One strategy involves implementing biological nutrient removal technology at wastewater treatment facilities.  As a result, significant reductions in nitrogen pollution have already been achieved, with even more expected in the future.</a:t>
            </a:r>
          </a:p>
          <a:p>
            <a:r>
              <a:rPr lang="en-US" dirty="0"/>
              <a:t>Additional information:</a:t>
            </a:r>
          </a:p>
          <a:p>
            <a:r>
              <a:rPr lang="en-US" dirty="0"/>
              <a:t>-In 1998, 43 major wastewater treatment facilities were using biological nutrient removal (BNR) technology.  Commitments have been made that will bring the total up to 74 facilities by the year 2000 and 97 within a few years after 2000.  When this happens 63% of the wastewater from major facilities will be treated using BNR and this will result in significant declines in the amount of nitrogen pollution reaching the Bay.</a:t>
            </a:r>
          </a:p>
          <a:p>
            <a:r>
              <a:rPr lang="en-US" dirty="0"/>
              <a:t>-The 1987 Chesapeake Bay Agreement included a water quality commitment to reduce "controllable" loads of phosphorus and nitrogen by 40%, from 1985 levels, by the year 2000.</a:t>
            </a:r>
          </a:p>
          <a:p>
            <a:r>
              <a:rPr lang="en-US" dirty="0"/>
              <a:t>-In 1992, Bay Program partners agreed to maintain these reduced loads beyond the year 2000. </a:t>
            </a:r>
          </a:p>
          <a:p>
            <a:r>
              <a:rPr lang="en-US" dirty="0"/>
              <a:t>-"Controllable sources" are human induced sources from Maryland, Pennsylvania, Virginia and the District of Columbia.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F9F17-F445-45A6-8910-75A3E655EC8F}" type="slidenum">
              <a:rPr lang="en-US"/>
              <a:pPr/>
              <a:t>20</a:t>
            </a:fld>
            <a:endParaRPr lang="en-US"/>
          </a:p>
        </p:txBody>
      </p:sp>
      <p:sp>
        <p:nvSpPr>
          <p:cNvPr id="52226"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52227"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Nutrient pollution is declining but we still need to do more to reach our goals. </a:t>
            </a:r>
          </a:p>
          <a:p>
            <a:r>
              <a:rPr lang="en-US" b="1"/>
              <a:t>Maintaining reduced nutrient loads will be a challenge due to expected population growth in the region.</a:t>
            </a:r>
          </a:p>
          <a:p>
            <a:r>
              <a:rPr lang="en-US" sz="1100"/>
              <a:t>Additional information:</a:t>
            </a:r>
          </a:p>
          <a:p>
            <a:r>
              <a:rPr lang="en-US" sz="1100"/>
              <a:t>-Chesapeake Bay Program partners are committed to reducing loads of nutrients and maintaining those reduced levels.</a:t>
            </a:r>
          </a:p>
          <a:p>
            <a:r>
              <a:rPr lang="en-US" sz="1100"/>
              <a:t>-</a:t>
            </a:r>
            <a:r>
              <a:rPr lang="en-US" sz="1100">
                <a:solidFill>
                  <a:srgbClr val="000000"/>
                </a:solidFill>
              </a:rPr>
              <a:t>Throughout the 1990s, progress was made.  A recent analysis* of nutrient reduction programs implemented in MD, PA, VA and DC revealed that between 1985 and 2000, phosphorus loads delivered to the Bay from all of its tributaries declined 8.1 million pounds per year.  Nitrogen loads declined 52 million pounds per year.</a:t>
            </a:r>
          </a:p>
          <a:p>
            <a:r>
              <a:rPr lang="en-US" sz="1100">
                <a:solidFill>
                  <a:srgbClr val="000000"/>
                </a:solidFill>
              </a:rPr>
              <a:t>-Unfortunately, Baywide phosphorus reductions fell 1.29 million pounds per year short of the 2000 goal, while nitrogen loads fell 21.4 million pounds per year shy as well. In areas where excessive nutrient loads most adversely affect the Bay, the Potomac River and points north, phosphorus goals were met.  Nitrogen goals for those areas are expected to be met once tributary strategies are fully implemented in 2003.</a:t>
            </a:r>
          </a:p>
          <a:p>
            <a:r>
              <a:rPr lang="en-US" sz="1100"/>
              <a:t>-Excess nutrients are a problem because they nourish algal blooms which cloud the water, deprive underwater Bay grasses of sunlight, and rob the water of oxygen needed by Bay creatures.</a:t>
            </a:r>
          </a:p>
          <a:p>
            <a:r>
              <a:rPr lang="en-US" sz="1100"/>
              <a:t>* Computer modeling is used at the Bay Program to simulate estimated nutrient pollution loads that would be delivered to Bay waters under various conditions.  Data and information collected through the Bay Program's monitoring network are provided as inputs to the model.  Additional information from Bay partners' tributary strategies are provided as inputs.  Using the vast amount of information that is provided as the input to the model, the model can be used to estimate loads of nutrients that would be delivered to the Bay during different years, or under various conditions (such as different degrees of management actions).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B6EDD-D0C2-480D-B68E-1854C90CEF08}" type="slidenum">
              <a:rPr lang="en-US"/>
              <a:pPr/>
              <a:t>21</a:t>
            </a:fld>
            <a:endParaRPr lang="en-US"/>
          </a:p>
        </p:txBody>
      </p:sp>
      <p:sp>
        <p:nvSpPr>
          <p:cNvPr id="25602"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25603"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sz="1100" b="1"/>
              <a:t>Monitoring data from major rivers entering tidal waters of the Bay show that phosphorus levels are declining in many of the non-tidal portions of the rivers. </a:t>
            </a:r>
          </a:p>
          <a:p>
            <a:r>
              <a:rPr lang="en-US" sz="1100" b="1"/>
              <a:t>These results are encouraging because they are a measure of the success of point and nonpoint source management programs being implemented throughout the Bay watershed.</a:t>
            </a:r>
          </a:p>
          <a:p>
            <a:r>
              <a:rPr lang="en-US" sz="1000"/>
              <a:t>Additional information:</a:t>
            </a:r>
          </a:p>
          <a:p>
            <a:pPr>
              <a:lnSpc>
                <a:spcPct val="90000"/>
              </a:lnSpc>
              <a:spcBef>
                <a:spcPct val="0"/>
              </a:spcBef>
              <a:spcAft>
                <a:spcPct val="30000"/>
              </a:spcAft>
            </a:pPr>
            <a:r>
              <a:rPr lang="en-US" sz="1000"/>
              <a:t>Phosphorus concentrations (TP) are monitored near the head of tide (fall line) in eight of the Bay's major rivers, and in the non-tidal portion of the Susquehanna River in Pennsylvania.  These flow adjusted concentration trends are independent of annual variability in stream flow and allow us to evaluate the success of point and nonpoint source management programs on a watershed-wide scale.</a:t>
            </a:r>
          </a:p>
          <a:p>
            <a:pPr>
              <a:lnSpc>
                <a:spcPct val="90000"/>
              </a:lnSpc>
              <a:spcBef>
                <a:spcPct val="0"/>
              </a:spcBef>
              <a:spcAft>
                <a:spcPct val="30000"/>
              </a:spcAft>
            </a:pPr>
            <a:r>
              <a:rPr lang="en-US" sz="1000"/>
              <a:t>Results are shown for trend analyses using the earliest complete data set collected since 1985. </a:t>
            </a:r>
          </a:p>
          <a:p>
            <a:pPr>
              <a:lnSpc>
                <a:spcPct val="90000"/>
              </a:lnSpc>
              <a:spcBef>
                <a:spcPct val="0"/>
              </a:spcBef>
              <a:spcAft>
                <a:spcPct val="30000"/>
              </a:spcAft>
            </a:pPr>
            <a:r>
              <a:rPr lang="en-US" sz="1000"/>
              <a:t>Starting at monitoring sites at the top of the map and moving left to right:</a:t>
            </a:r>
          </a:p>
          <a:p>
            <a:pPr>
              <a:lnSpc>
                <a:spcPct val="90000"/>
              </a:lnSpc>
              <a:spcBef>
                <a:spcPct val="0"/>
              </a:spcBef>
              <a:spcAft>
                <a:spcPct val="30000"/>
              </a:spcAft>
            </a:pPr>
            <a:r>
              <a:rPr lang="en-US" sz="1000"/>
              <a:t>Towanda (on Susquehanna R.), no significant trend in TP concentrations from 1/89 through 12/00.</a:t>
            </a:r>
          </a:p>
          <a:p>
            <a:pPr>
              <a:lnSpc>
                <a:spcPct val="90000"/>
              </a:lnSpc>
              <a:spcBef>
                <a:spcPct val="0"/>
              </a:spcBef>
              <a:spcAft>
                <a:spcPct val="30000"/>
              </a:spcAft>
            </a:pPr>
            <a:r>
              <a:rPr lang="en-US" sz="1000"/>
              <a:t>Lewisburg (on West Branch of Susquehanna R.), decreasing trend in TP concentrations from 1/85 through 12/00.</a:t>
            </a:r>
          </a:p>
          <a:p>
            <a:pPr>
              <a:lnSpc>
                <a:spcPct val="90000"/>
              </a:lnSpc>
              <a:spcBef>
                <a:spcPct val="0"/>
              </a:spcBef>
              <a:spcAft>
                <a:spcPct val="30000"/>
              </a:spcAft>
            </a:pPr>
            <a:r>
              <a:rPr lang="en-US" sz="1000"/>
              <a:t>Danville (on Susquehanna R.), decreasing trend in TP concentrations from 1/85 through 12/00.</a:t>
            </a:r>
          </a:p>
          <a:p>
            <a:pPr>
              <a:lnSpc>
                <a:spcPct val="90000"/>
              </a:lnSpc>
              <a:spcBef>
                <a:spcPct val="0"/>
              </a:spcBef>
              <a:spcAft>
                <a:spcPct val="30000"/>
              </a:spcAft>
            </a:pPr>
            <a:r>
              <a:rPr lang="en-US" sz="1000"/>
              <a:t>Newport (on Juniata R.), decreasing trend in TP concentrations from 1/85 through 12/00.</a:t>
            </a:r>
          </a:p>
          <a:p>
            <a:pPr>
              <a:lnSpc>
                <a:spcPct val="90000"/>
              </a:lnSpc>
              <a:spcBef>
                <a:spcPct val="0"/>
              </a:spcBef>
              <a:spcAft>
                <a:spcPct val="30000"/>
              </a:spcAft>
            </a:pPr>
            <a:r>
              <a:rPr lang="en-US" sz="1000"/>
              <a:t>Marietta (on Susquehanna R.), no significant trend in TP concentrations from 1/87 through 12/00.</a:t>
            </a:r>
          </a:p>
          <a:p>
            <a:pPr>
              <a:lnSpc>
                <a:spcPct val="90000"/>
              </a:lnSpc>
              <a:spcBef>
                <a:spcPct val="0"/>
              </a:spcBef>
              <a:spcAft>
                <a:spcPct val="30000"/>
              </a:spcAft>
            </a:pPr>
            <a:r>
              <a:rPr lang="en-US" sz="1000"/>
              <a:t>Conestoga (on Conestoga R.), decreasing trend in TP concentrations from 1/85 through 12/00.</a:t>
            </a:r>
          </a:p>
          <a:p>
            <a:pPr>
              <a:lnSpc>
                <a:spcPct val="90000"/>
              </a:lnSpc>
              <a:spcBef>
                <a:spcPct val="0"/>
              </a:spcBef>
              <a:spcAft>
                <a:spcPct val="30000"/>
              </a:spcAft>
            </a:pPr>
            <a:r>
              <a:rPr lang="en-US" sz="1000"/>
              <a:t>Conowingo (on Susquehanna R.), decreasing trend in TP concentrations from 1/85 through 12/00.</a:t>
            </a:r>
          </a:p>
          <a:p>
            <a:pPr>
              <a:lnSpc>
                <a:spcPct val="90000"/>
              </a:lnSpc>
              <a:spcBef>
                <a:spcPct val="0"/>
              </a:spcBef>
              <a:spcAft>
                <a:spcPct val="30000"/>
              </a:spcAft>
            </a:pPr>
            <a:r>
              <a:rPr lang="en-US" sz="1000"/>
              <a:t>Potomac (on Potomac R.), increasing trend in TP concentrations from 1/85 through 12/00.</a:t>
            </a:r>
          </a:p>
          <a:p>
            <a:pPr>
              <a:lnSpc>
                <a:spcPct val="90000"/>
              </a:lnSpc>
              <a:spcBef>
                <a:spcPct val="0"/>
              </a:spcBef>
              <a:spcAft>
                <a:spcPct val="30000"/>
              </a:spcAft>
            </a:pPr>
            <a:r>
              <a:rPr lang="en-US" sz="1000"/>
              <a:t>Patuxent (on Patuxent R.), decreasing trend in TP concentrations from 1/85 through 12/00.</a:t>
            </a:r>
          </a:p>
          <a:p>
            <a:pPr>
              <a:lnSpc>
                <a:spcPct val="90000"/>
              </a:lnSpc>
              <a:spcBef>
                <a:spcPct val="0"/>
              </a:spcBef>
              <a:spcAft>
                <a:spcPct val="30000"/>
              </a:spcAft>
            </a:pPr>
            <a:r>
              <a:rPr lang="en-US" sz="1000"/>
              <a:t>Rappahannock (on Rappahannock R.), decreasing trend in TP concentrations from 7/88 through 12/00.</a:t>
            </a:r>
          </a:p>
          <a:p>
            <a:pPr>
              <a:lnSpc>
                <a:spcPct val="90000"/>
              </a:lnSpc>
              <a:spcBef>
                <a:spcPct val="0"/>
              </a:spcBef>
              <a:spcAft>
                <a:spcPct val="30000"/>
              </a:spcAft>
            </a:pPr>
            <a:r>
              <a:rPr lang="en-US" sz="1000"/>
              <a:t>Mattaponi (on Mattaponi R., tributary to York R.), decreasing trend in TP concentrations from 10/89 through 12/00.</a:t>
            </a:r>
          </a:p>
          <a:p>
            <a:pPr>
              <a:lnSpc>
                <a:spcPct val="90000"/>
              </a:lnSpc>
              <a:spcBef>
                <a:spcPct val="0"/>
              </a:spcBef>
              <a:spcAft>
                <a:spcPct val="30000"/>
              </a:spcAft>
            </a:pPr>
            <a:r>
              <a:rPr lang="en-US" sz="1000"/>
              <a:t>Pamunkey (on Pamunkey R., tributary to York R.), increasing trend in TP concentrations from 7/89 through 12/00.</a:t>
            </a:r>
          </a:p>
          <a:p>
            <a:pPr>
              <a:lnSpc>
                <a:spcPct val="90000"/>
              </a:lnSpc>
              <a:spcBef>
                <a:spcPct val="0"/>
              </a:spcBef>
              <a:spcAft>
                <a:spcPct val="30000"/>
              </a:spcAft>
            </a:pPr>
            <a:r>
              <a:rPr lang="en-US" sz="1000"/>
              <a:t>James (on James R.), decreasing trend in TP concentrations from 7/88 through 12/00.</a:t>
            </a:r>
          </a:p>
          <a:p>
            <a:pPr>
              <a:lnSpc>
                <a:spcPct val="90000"/>
              </a:lnSpc>
              <a:spcBef>
                <a:spcPct val="0"/>
              </a:spcBef>
              <a:spcAft>
                <a:spcPct val="30000"/>
              </a:spcAft>
            </a:pPr>
            <a:r>
              <a:rPr lang="en-US" sz="1000"/>
              <a:t>Appomattox (on Appomattox R., tributary to James R.), no significant trend in TP concentrations from 7/89 through 12/00.</a:t>
            </a:r>
          </a:p>
          <a:p>
            <a:pPr>
              <a:lnSpc>
                <a:spcPct val="90000"/>
              </a:lnSpc>
              <a:spcBef>
                <a:spcPct val="0"/>
              </a:spcBef>
              <a:spcAft>
                <a:spcPct val="30000"/>
              </a:spcAft>
            </a:pPr>
            <a:r>
              <a:rPr lang="en-US" sz="1000"/>
              <a:t>For more information contact Marcia Olson at CBPO (1-800-968-7229).  Data provided by USGS  (Scott Phillips 410-238-4252) and Susquehanna River Basin Commission (Bob Edwards 717-238-0425).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05517-893E-42D7-AC23-725FB6CCBBF4}" type="slidenum">
              <a:rPr lang="en-US"/>
              <a:pPr/>
              <a:t>22</a:t>
            </a:fld>
            <a:endParaRPr lang="en-US"/>
          </a:p>
        </p:txBody>
      </p:sp>
      <p:sp>
        <p:nvSpPr>
          <p:cNvPr id="27650"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27651"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Monitoring data from major rivers entering tidal waters of the Bay show that nitrogen levels are declining in many of the non-tidal portions of the rivers.</a:t>
            </a:r>
          </a:p>
          <a:p>
            <a:r>
              <a:rPr lang="en-US" b="1"/>
              <a:t>Although we are not necessarily seeing these same trends throughout tidal portions of the rivers and in the Bay, it is hoped that these "upstream" improvements will eventually show up "downstream".</a:t>
            </a:r>
          </a:p>
          <a:p>
            <a:r>
              <a:rPr lang="en-US" sz="1000"/>
              <a:t>Additional information:</a:t>
            </a:r>
          </a:p>
          <a:p>
            <a:pPr>
              <a:lnSpc>
                <a:spcPct val="90000"/>
              </a:lnSpc>
              <a:spcBef>
                <a:spcPct val="0"/>
              </a:spcBef>
              <a:spcAft>
                <a:spcPct val="30000"/>
              </a:spcAft>
            </a:pPr>
            <a:r>
              <a:rPr lang="en-US" sz="1000"/>
              <a:t>Nitrogen concentrations (TN) are monitored near the head of tide (fall line) in eight of the Bay's major rivers, and in the non-tidal portion of the Susquehanna River in Pennsylvania.  These flow adjusted concentration trends are independent of annual variability in stream flow and allow us to evaluate the success of point and nonpoint source management programs on a watershed-wide scale.</a:t>
            </a:r>
          </a:p>
          <a:p>
            <a:pPr>
              <a:lnSpc>
                <a:spcPct val="90000"/>
              </a:lnSpc>
              <a:spcBef>
                <a:spcPct val="0"/>
              </a:spcBef>
              <a:spcAft>
                <a:spcPct val="30000"/>
              </a:spcAft>
            </a:pPr>
            <a:r>
              <a:rPr lang="en-US" sz="1000"/>
              <a:t>Results are shown for trend analyses using the earliest complete data set collected since 1985.</a:t>
            </a:r>
          </a:p>
          <a:p>
            <a:pPr>
              <a:lnSpc>
                <a:spcPct val="90000"/>
              </a:lnSpc>
              <a:spcBef>
                <a:spcPct val="0"/>
              </a:spcBef>
              <a:spcAft>
                <a:spcPct val="30000"/>
              </a:spcAft>
            </a:pPr>
            <a:r>
              <a:rPr lang="en-US" sz="1000"/>
              <a:t>Starting at monitoring sites at the top of the map and moving left to right:</a:t>
            </a:r>
          </a:p>
          <a:p>
            <a:pPr>
              <a:lnSpc>
                <a:spcPct val="90000"/>
              </a:lnSpc>
              <a:spcBef>
                <a:spcPct val="0"/>
              </a:spcBef>
              <a:spcAft>
                <a:spcPct val="30000"/>
              </a:spcAft>
            </a:pPr>
            <a:r>
              <a:rPr lang="en-US" sz="1000"/>
              <a:t>Towanda (on Susquehanna R.), decreasing trend in TN concentrations from 1/89 through 12/00.</a:t>
            </a:r>
          </a:p>
          <a:p>
            <a:pPr>
              <a:lnSpc>
                <a:spcPct val="90000"/>
              </a:lnSpc>
              <a:spcBef>
                <a:spcPct val="0"/>
              </a:spcBef>
              <a:spcAft>
                <a:spcPct val="30000"/>
              </a:spcAft>
            </a:pPr>
            <a:r>
              <a:rPr lang="en-US" sz="1000"/>
              <a:t>Lewisburg (on West Branch of Susquehanna R.), decreasing trend in TN concentrations from 1/85 through 12/00.</a:t>
            </a:r>
          </a:p>
          <a:p>
            <a:pPr>
              <a:lnSpc>
                <a:spcPct val="90000"/>
              </a:lnSpc>
              <a:spcBef>
                <a:spcPct val="0"/>
              </a:spcBef>
              <a:spcAft>
                <a:spcPct val="30000"/>
              </a:spcAft>
            </a:pPr>
            <a:r>
              <a:rPr lang="en-US" sz="1000"/>
              <a:t>Danville (on Susquehanna R.), decreasing trend in TN concentrations from 1/85 through 12/00.</a:t>
            </a:r>
          </a:p>
          <a:p>
            <a:pPr>
              <a:lnSpc>
                <a:spcPct val="90000"/>
              </a:lnSpc>
              <a:spcBef>
                <a:spcPct val="0"/>
              </a:spcBef>
              <a:spcAft>
                <a:spcPct val="30000"/>
              </a:spcAft>
            </a:pPr>
            <a:r>
              <a:rPr lang="en-US" sz="1000"/>
              <a:t>Newport (on Juniata R.), decreasing trend in TN concentrations from 1/85 through 12/00.</a:t>
            </a:r>
          </a:p>
          <a:p>
            <a:pPr>
              <a:lnSpc>
                <a:spcPct val="90000"/>
              </a:lnSpc>
              <a:spcBef>
                <a:spcPct val="0"/>
              </a:spcBef>
              <a:spcAft>
                <a:spcPct val="30000"/>
              </a:spcAft>
            </a:pPr>
            <a:r>
              <a:rPr lang="en-US" sz="1000"/>
              <a:t>Marietta (on Susquehanna R.), decreasing trend in TN concentrations from 1/87 through 12/00.</a:t>
            </a:r>
          </a:p>
          <a:p>
            <a:pPr>
              <a:lnSpc>
                <a:spcPct val="90000"/>
              </a:lnSpc>
              <a:spcBef>
                <a:spcPct val="0"/>
              </a:spcBef>
              <a:spcAft>
                <a:spcPct val="30000"/>
              </a:spcAft>
            </a:pPr>
            <a:r>
              <a:rPr lang="en-US" sz="1000"/>
              <a:t>Conestoga (on Conestoga R.), decreasing trend in TN concentrations from 1/85 through 12/00.</a:t>
            </a:r>
          </a:p>
          <a:p>
            <a:pPr>
              <a:lnSpc>
                <a:spcPct val="90000"/>
              </a:lnSpc>
              <a:spcBef>
                <a:spcPct val="0"/>
              </a:spcBef>
              <a:spcAft>
                <a:spcPct val="30000"/>
              </a:spcAft>
            </a:pPr>
            <a:r>
              <a:rPr lang="en-US" sz="1000"/>
              <a:t>Conowingo (on Susquehanna R.), decreasing trend in TN concentrations from 1/85 through 12/00.</a:t>
            </a:r>
          </a:p>
          <a:p>
            <a:pPr>
              <a:lnSpc>
                <a:spcPct val="90000"/>
              </a:lnSpc>
              <a:spcBef>
                <a:spcPct val="0"/>
              </a:spcBef>
              <a:spcAft>
                <a:spcPct val="30000"/>
              </a:spcAft>
            </a:pPr>
            <a:r>
              <a:rPr lang="en-US" sz="1000"/>
              <a:t>Potomac (on Potomac R.), decreasing trend in TN concentrations from 1/85 through 12/00.</a:t>
            </a:r>
          </a:p>
          <a:p>
            <a:pPr>
              <a:lnSpc>
                <a:spcPct val="90000"/>
              </a:lnSpc>
              <a:spcBef>
                <a:spcPct val="0"/>
              </a:spcBef>
              <a:spcAft>
                <a:spcPct val="30000"/>
              </a:spcAft>
            </a:pPr>
            <a:r>
              <a:rPr lang="en-US" sz="1000"/>
              <a:t>Patuxent (on Patuxent R.), decreasing trend in TN concentrations from 1/85 through 12/00.</a:t>
            </a:r>
          </a:p>
          <a:p>
            <a:pPr>
              <a:lnSpc>
                <a:spcPct val="90000"/>
              </a:lnSpc>
              <a:spcBef>
                <a:spcPct val="0"/>
              </a:spcBef>
              <a:spcAft>
                <a:spcPct val="30000"/>
              </a:spcAft>
            </a:pPr>
            <a:r>
              <a:rPr lang="en-US" sz="1000"/>
              <a:t>Rappahannock (on Rappahannock R.), decreasing trend in TN concentrations from 7/88 through 12/00.</a:t>
            </a:r>
          </a:p>
          <a:p>
            <a:pPr>
              <a:lnSpc>
                <a:spcPct val="90000"/>
              </a:lnSpc>
              <a:spcBef>
                <a:spcPct val="0"/>
              </a:spcBef>
              <a:spcAft>
                <a:spcPct val="30000"/>
              </a:spcAft>
            </a:pPr>
            <a:r>
              <a:rPr lang="en-US" sz="1000"/>
              <a:t>Mattaponi (on Mattaponi R., tributary to York R.),  decreasing trend in TN concentrations from 10/89 through 12/00.</a:t>
            </a:r>
          </a:p>
          <a:p>
            <a:pPr>
              <a:lnSpc>
                <a:spcPct val="90000"/>
              </a:lnSpc>
              <a:spcBef>
                <a:spcPct val="0"/>
              </a:spcBef>
              <a:spcAft>
                <a:spcPct val="30000"/>
              </a:spcAft>
            </a:pPr>
            <a:r>
              <a:rPr lang="en-US" sz="1000"/>
              <a:t>Pamunkey (on Pamunkey R., tributary to York R.),  increasing trend in TN concentrations from 7/89 through 12/00.</a:t>
            </a:r>
          </a:p>
          <a:p>
            <a:pPr>
              <a:lnSpc>
                <a:spcPct val="90000"/>
              </a:lnSpc>
              <a:spcBef>
                <a:spcPct val="0"/>
              </a:spcBef>
              <a:spcAft>
                <a:spcPct val="30000"/>
              </a:spcAft>
            </a:pPr>
            <a:r>
              <a:rPr lang="en-US" sz="1000"/>
              <a:t>James (on James R.), decreasing trend in TN concentrations from 7/88 through 12/00.</a:t>
            </a:r>
          </a:p>
          <a:p>
            <a:pPr>
              <a:lnSpc>
                <a:spcPct val="90000"/>
              </a:lnSpc>
              <a:spcBef>
                <a:spcPct val="0"/>
              </a:spcBef>
              <a:spcAft>
                <a:spcPct val="30000"/>
              </a:spcAft>
            </a:pPr>
            <a:r>
              <a:rPr lang="en-US" sz="1000"/>
              <a:t>Appomattox (on Appomattox R., tributary to James R.), no significant trend in TN concentrations from 7/89 through 12/00.</a:t>
            </a:r>
          </a:p>
          <a:p>
            <a:pPr>
              <a:lnSpc>
                <a:spcPct val="90000"/>
              </a:lnSpc>
              <a:spcBef>
                <a:spcPct val="0"/>
              </a:spcBef>
              <a:spcAft>
                <a:spcPct val="30000"/>
              </a:spcAft>
            </a:pPr>
            <a:r>
              <a:rPr lang="en-US" sz="1000"/>
              <a:t>For more information contact Marcia Olson at CBPO (1-800-968-7229).  Data provided by USGS (Scott Phillips 410-238-4252) and Susquehanna River Basin Commission (Bob Edwards 717-238-0425).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56ECA-9F39-4EC5-9B45-F445957F0AEE}" type="slidenum">
              <a:rPr lang="en-US"/>
              <a:pPr/>
              <a:t>23</a:t>
            </a:fld>
            <a:endParaRPr lang="en-US"/>
          </a:p>
        </p:txBody>
      </p:sp>
      <p:sp>
        <p:nvSpPr>
          <p:cNvPr id="39938"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39939"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Forests provide critical habitat for many creatures that live in the watershed.</a:t>
            </a:r>
          </a:p>
          <a:p>
            <a:r>
              <a:rPr lang="en-US" b="1"/>
              <a:t>They also help prevent pollutants from reaching the Bay and rivers.</a:t>
            </a:r>
          </a:p>
          <a:p>
            <a:r>
              <a:rPr lang="en-US" b="1"/>
              <a:t>Forest once covered about 90-95% of the Bay's watershed.  About 59% of the Bay basin is currently forested.</a:t>
            </a:r>
          </a:p>
          <a:p>
            <a:r>
              <a:rPr lang="en-US" b="1"/>
              <a:t>The forest land that regrew from the 19th to the mid-20th centuries is steadily declining.  Current losses represent permanent conversions.</a:t>
            </a:r>
          </a:p>
          <a:p>
            <a:r>
              <a:rPr lang="en-US"/>
              <a:t>Additional information:</a:t>
            </a:r>
          </a:p>
          <a:p>
            <a:r>
              <a:rPr lang="en-US"/>
              <a:t>-The graph shows the percentage of forest cover in the basin during particular times since 1650.  Between 1650 and today, nearly all of the forest land in the basin has been cut at one time or another.  Isolated remnants of "virgin" forest (never cut) exist in very small quantities.</a:t>
            </a:r>
          </a:p>
          <a:p>
            <a:r>
              <a:rPr lang="en-US"/>
              <a:t>-From 1750-1890, most of the land was cleared for farming, timber and fuel.  In the last 20 years, most deforestation has been due to urban/suburban sprawl and some agricultural conversion.</a:t>
            </a:r>
          </a:p>
          <a:p>
            <a:r>
              <a:rPr lang="en-US"/>
              <a:t>-Forests contribute to the Bay's health in a variety of ways:	</a:t>
            </a:r>
          </a:p>
          <a:p>
            <a:r>
              <a:rPr lang="en-US"/>
              <a:t>	Filter nutrients and sediment</a:t>
            </a:r>
          </a:p>
          <a:p>
            <a:r>
              <a:rPr lang="en-US"/>
              <a:t>	Capture rainfall and regulate streamflow</a:t>
            </a:r>
          </a:p>
          <a:p>
            <a:r>
              <a:rPr lang="en-US"/>
              <a:t>	Moderate stream and air temperatures</a:t>
            </a:r>
          </a:p>
          <a:p>
            <a:r>
              <a:rPr lang="en-US"/>
              <a:t>	Stabilize erodible soils</a:t>
            </a:r>
          </a:p>
          <a:p>
            <a:r>
              <a:rPr lang="en-US"/>
              <a:t>	Create and maintain fish and wildlife habitat</a:t>
            </a:r>
          </a:p>
          <a:p>
            <a:r>
              <a:rPr lang="en-US"/>
              <a:t>	Preserve biodiversity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772EB-BF46-4ABC-B8D9-5BD7469DCE14}" type="slidenum">
              <a:rPr lang="en-US"/>
              <a:pPr/>
              <a:t>24</a:t>
            </a:fld>
            <a:endParaRPr lang="en-US"/>
          </a:p>
        </p:txBody>
      </p:sp>
      <p:sp>
        <p:nvSpPr>
          <p:cNvPr id="41986"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41987"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In the 1980s, we were still losing estuarine wetlands, like tidal marshes, but loss rates were significantly reduced compared to the losses in the 1950s through 1970s.</a:t>
            </a:r>
          </a:p>
          <a:p>
            <a:r>
              <a:rPr lang="en-US" b="1"/>
              <a:t>However, freshwater wetlands, like forested swamps, were being lost at an increasing rate.</a:t>
            </a:r>
            <a:r>
              <a:rPr lang="en-US"/>
              <a:t> </a:t>
            </a:r>
          </a:p>
          <a:p>
            <a:r>
              <a:rPr lang="en-US"/>
              <a:t>Additional information:</a:t>
            </a:r>
          </a:p>
          <a:p>
            <a:r>
              <a:rPr lang="en-US"/>
              <a:t>-Baywide surveys have not yet been completed for determining Baywide status and trends in the 1990s; however, work is being done and we hope to have an update completed within the next couple of years.</a:t>
            </a:r>
          </a:p>
          <a:p>
            <a:r>
              <a:rPr lang="en-US"/>
              <a:t>-Wetlands are accorded a certain degree of protection.  Federal and state governments regulate development activities such as dredging and filling in wetlands.  Despite these controls, wetlands, like other natural areas, remain under increasing pressure for development as our population increases.</a:t>
            </a:r>
          </a:p>
          <a:p>
            <a:r>
              <a:rPr lang="en-US"/>
              <a:t>-Based on data collected by the U.S. Fish and Wildlife service, the Bay's watershed lost about 2.5 percent of its wetlands between 1982 and 1989.</a:t>
            </a:r>
          </a:p>
          <a:p>
            <a:r>
              <a:rPr lang="en-US"/>
              <a:t>- Most of the wetlands in the Bay watershed are freshwater (1.3 millions acres) with only 200,000 acres of estuarine wetlands.</a:t>
            </a:r>
          </a:p>
          <a:p>
            <a:r>
              <a:rPr lang="en-US"/>
              <a:t>-Estuarine wetlands include all salt and brackish tidally influenced wetlands, but do not include those found in the tidal freshwater reaches of the Bay.</a:t>
            </a:r>
          </a:p>
          <a:p>
            <a:r>
              <a:rPr lang="en-US"/>
              <a:t>-Estuarine emergent wetlands, commonly called tidal marshes, are the most common type of estuarine wetlands.  They are tidally influenced by salt water and are found along the shores of the Chesapeake Bay.   The causes for loss of this wetland type are sea level rise (38%), development (32%), agricultural practices (24%), and pond creation (6%). </a:t>
            </a:r>
          </a:p>
          <a:p>
            <a:r>
              <a:rPr lang="en-US"/>
              <a:t>-Forested wetlands are the most common type of freshwater wetland.  Freshwater forested wetlands are found on floodplains along the freshwater tidal and non-tidal portions of rivers and streams.   The causes for loss of this wetland type are reservoir creation (45%), development (23%), pond creation (18%), and agricultural practices (14%).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FE59B-9D27-4FC2-A912-1BCCF42C31A0}" type="slidenum">
              <a:rPr lang="en-US"/>
              <a:pPr/>
              <a:t>25</a:t>
            </a:fld>
            <a:endParaRPr lang="en-US"/>
          </a:p>
        </p:txBody>
      </p:sp>
      <p:sp>
        <p:nvSpPr>
          <p:cNvPr id="44034"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44035"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The current land use patterns show we are threatening much of the progress that has been made so far in restoring the Bay.</a:t>
            </a:r>
          </a:p>
          <a:p>
            <a:r>
              <a:rPr lang="en-US" b="1"/>
              <a:t>Low density, single-use development, often called sprawl, tends to use up valuable "resource lands", such as forests, farms and wetlands.</a:t>
            </a:r>
          </a:p>
          <a:p>
            <a:r>
              <a:rPr lang="en-US" b="1"/>
              <a:t>Developing these impacts water quality as well as the region's economy and heritage.</a:t>
            </a:r>
          </a:p>
          <a:p>
            <a:r>
              <a:rPr lang="en-US" b="1"/>
              <a:t>These development trends also have caused people to drive farther to reach their jobs, stores and schools.  The more we drive, the more we harm the Bay.</a:t>
            </a:r>
          </a:p>
          <a:p>
            <a:r>
              <a:rPr lang="en-US"/>
              <a:t>Additional information:</a:t>
            </a:r>
          </a:p>
          <a:p>
            <a:r>
              <a:rPr lang="en-US"/>
              <a:t>-Between 1985 and 1997, 264,000 acres of forest and wetlands and 158,000 acres of farmland were lost in the Bay region.</a:t>
            </a:r>
          </a:p>
          <a:p>
            <a:r>
              <a:rPr lang="en-US"/>
              <a:t>-Sprawl development patterns require increased impervious surfaces such as roads, parking lots and rooftops.  </a:t>
            </a:r>
          </a:p>
          <a:p>
            <a:r>
              <a:rPr lang="en-US"/>
              <a:t>-In Maryland, land consumption for residential development was double the rate of population growth between the 1970s and 1990.</a:t>
            </a:r>
          </a:p>
          <a:p>
            <a:r>
              <a:rPr lang="en-US"/>
              <a:t>-Sprawl development densities are often too low to support mass transit. Between 1970 and 1997, vehicle miles traveled increased at four times the rate of population in the Bay region.  Pollution from car exhaust harms the Bay.</a:t>
            </a:r>
          </a:p>
          <a:p>
            <a:r>
              <a:rPr lang="en-US"/>
              <a:t>-Sprawl development densities are often too low to support public sewage treatment.  The benefits of new nitrogen reduction technologies scheduled to be or currently being used at public sewer facilities will not be maximized if use of septic systems increases.</a:t>
            </a:r>
          </a:p>
          <a:p>
            <a:r>
              <a:rPr lang="en-US"/>
              <a:t>-The issue of septic system use and growth is very complex.  Septic system use is generally associated with low density development where public sewage treatment is not economically feasible.  To reduce the use of septic systems, the Bay Program does not advocate that public sewer lines be extended to low density rural areas.  This would only serve to promote increased growth in areas where open space and farmland should be conserved.  The Bay Program does advocate that growth should occur in areas where existing public sewage treatment and other forms of infrastructure currently exist.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2AF03-F4C3-47B9-B889-D12711C12BE7}" type="slidenum">
              <a:rPr lang="en-US"/>
              <a:pPr/>
              <a:t>3</a:t>
            </a:fld>
            <a:endParaRPr lang="en-US"/>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cs typeface="Times New Roman" pitchFamily="18" charset="0"/>
              </a:rPr>
              <a:t>The fragmentation of habitat from human activities across American landscapes is considered to be the leading cause of species decline and the loss of ecosystem integrity (Peck, 1998).  In a recent study, Wilcove et al. (1997) estimated that 85 percent of the endangered species they examined were threatened by habitat degradation and loss.  As a result, it is estimated that only 45 percent of the original wetlands remain in the United States; 81 percent of fish communities nationwide are adversely affected by human development; and less than 2 percent of streams are of high enough quality to be worthy of federal designation as wild or scenic rivers (Noss and Cooperrider, 1994).  Ecosystem degradation and the loss of biodiversity have been most pronounced in the South, Northeast, Midwest, and California where population and land use pressures have been the greatest (Noss and Scott, 1997).</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0C87C-B18C-4D5B-A090-2AD9E147254E}" type="slidenum">
              <a:rPr lang="en-US"/>
              <a:pPr/>
              <a:t>29</a:t>
            </a:fld>
            <a:endParaRPr lang="en-US"/>
          </a:p>
        </p:txBody>
      </p:sp>
      <p:sp>
        <p:nvSpPr>
          <p:cNvPr id="76802"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76803"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lnSpc>
                <a:spcPct val="85000"/>
              </a:lnSpc>
            </a:pPr>
            <a:r>
              <a:rPr lang="en-US" sz="900" b="1"/>
              <a:t>Hierarchy Level   6   =  Changes in Health, Ecology or Other Effects</a:t>
            </a:r>
          </a:p>
          <a:p>
            <a:pPr>
              <a:lnSpc>
                <a:spcPct val="85000"/>
              </a:lnSpc>
              <a:buFontTx/>
              <a:buChar char="•"/>
            </a:pPr>
            <a:r>
              <a:rPr lang="en-US" sz="1000">
                <a:cs typeface="Times New Roman" pitchFamily="18" charset="0"/>
              </a:rPr>
              <a:t>For 2003, 61,694 acres of SAV were mapped in Chesapeake Bay and its tributaries. However some portions of the Bay were not flown due to adverse weather in the spring and summer and Hurricane Isabel in the fall. These regions, including Tavern and Swan creeks; lower Chester River; upper Wicomico River; Prentice, Dividing, and Ball creeks; Dameron Marsh; and Great Wicomico River were not fully mapped in 2003. These regions had 3,015 acres of SAV in 2002.  </a:t>
            </a:r>
            <a:r>
              <a:rPr lang="en-US" sz="1000"/>
              <a:t>I</a:t>
            </a:r>
            <a:r>
              <a:rPr lang="en-US" sz="1000">
                <a:cs typeface="Times New Roman" pitchFamily="18" charset="0"/>
              </a:rPr>
              <a:t>n order to ensure a valid analysis of change in SAV distribution and abundance given the reduced region mapped in 2003, all direct comparisons to previous years are restricted to only those regions that were mapped in both years.</a:t>
            </a:r>
          </a:p>
          <a:p>
            <a:pPr>
              <a:lnSpc>
                <a:spcPct val="85000"/>
              </a:lnSpc>
              <a:buFontTx/>
              <a:buChar char="•"/>
            </a:pPr>
            <a:r>
              <a:rPr lang="en-US" sz="1000">
                <a:cs typeface="Times New Roman" pitchFamily="18" charset="0"/>
              </a:rPr>
              <a:t>Significant changes in SAV distribution were measured 2002-2003. SAV decreased 30% (26,134 ac) in the regions mapped for both years. The area mapped in 2003 represents 35% of the portion of the 2010 Restoration goal (set by the Chesapeake Executive Council in Directive 93-3, revised in 2003) adjusted to only include these mapped regions (173,043 ac).</a:t>
            </a:r>
          </a:p>
          <a:p>
            <a:pPr>
              <a:lnSpc>
                <a:spcPct val="85000"/>
              </a:lnSpc>
              <a:buFontTx/>
              <a:buChar char="•"/>
            </a:pPr>
            <a:r>
              <a:rPr lang="en-US" sz="1000">
                <a:cs typeface="Times New Roman" pitchFamily="18" charset="0"/>
              </a:rPr>
              <a:t>The significant changes in SAV distribution in 2003 appear to be the result of substantial reductions in widgeongrass populations in the lower and mid-bay regions, notably the Rappahannock River and the region from Tangier Island to Eastern Bay.  For example, 63% of the loss of SAV in the lower bay zone occurred in the Rappahannock area where widgeongrass was most abundant previously. In addition to these large declines in widgeongrass, major declines in freshwater SAV species occurred in the upper portion the Potomac River and Susquehanna region. While populations of SAV appeared to be present in these segments very early in the growing season, the persistent turbidity resulting from rain occurring throughout the spring and summer may have contributed to a very early decline, well before Hurricane Isabel affected Chesapeake Bay. </a:t>
            </a:r>
          </a:p>
          <a:p>
            <a:pPr>
              <a:lnSpc>
                <a:spcPct val="85000"/>
              </a:lnSpc>
              <a:buFontTx/>
              <a:buChar char="•"/>
            </a:pPr>
            <a:r>
              <a:rPr lang="en-US" sz="1000">
                <a:solidFill>
                  <a:srgbClr val="000000"/>
                </a:solidFill>
                <a:cs typeface="Times New Roman" pitchFamily="18" charset="0"/>
              </a:rPr>
              <a:t>Bay grasses, or submerged aquatic vegetation (SAV), are important to the complex Chesapeake Bay ecosystem because they produce oxygen, supply food for many species (especially waterfowl), offer shelter and nursery habitat for fish and shellfish, reduce wave action and shoreline erosion, absorb excess nutrients such as nitrogen and phosphorus, and trap sediments.</a:t>
            </a:r>
            <a:r>
              <a:rPr lang="en-US" sz="1000"/>
              <a:t> </a:t>
            </a:r>
          </a:p>
          <a:p>
            <a:pPr>
              <a:lnSpc>
                <a:spcPct val="85000"/>
              </a:lnSpc>
              <a:buFontTx/>
              <a:buChar char="•"/>
            </a:pPr>
            <a:r>
              <a:rPr lang="en-US" sz="1000"/>
              <a:t>Increasing quantities of nutrients, such as phosphorus and nitrogen, as well sediment in the water – some still due to significant runoff from Tropical Storm Agnes in 1972 – have choked or eliminated the growth of SAV in in many areas, and contributed to declines in SAV acreage throughout the Bay.  By 1984, aerial surveys of bay grasses documented only about 38,000 acres in the Bay and its tributaries.</a:t>
            </a:r>
          </a:p>
          <a:p>
            <a:pPr>
              <a:lnSpc>
                <a:spcPct val="85000"/>
              </a:lnSpc>
              <a:buFontTx/>
              <a:buChar char="•"/>
            </a:pPr>
            <a:r>
              <a:rPr lang="en-US" sz="1000"/>
              <a:t>Bay grasses are a unique yardstick for measuring the progress of Chesapeake Bay restoration efforts, because they are not under harvest pressure and their health is closely linked to water quality. Increases in Bay grasses are expected in areas where water quality conditions are improving. </a:t>
            </a:r>
          </a:p>
          <a:p>
            <a:pPr>
              <a:lnSpc>
                <a:spcPct val="85000"/>
              </a:lnSpc>
              <a:buFontTx/>
              <a:buChar char="•"/>
            </a:pPr>
            <a:r>
              <a:rPr lang="en-US" sz="1000"/>
              <a:t>In 1993 the Chesapeake Bay Program (CBP) agreed to work to restore SAV to its historical levels.  They set an interim restoration goal of 114,000 acres - the total area vegetated at one time or another since the early 1970s.  Based on rates of recovery at that time, the goal was expected to be achieved by 2005.</a:t>
            </a:r>
          </a:p>
          <a:p>
            <a:pPr>
              <a:lnSpc>
                <a:spcPct val="85000"/>
              </a:lnSpc>
              <a:buFontTx/>
              <a:buChar char="•"/>
            </a:pPr>
            <a:r>
              <a:rPr lang="en-US" sz="1000"/>
              <a:t>In the </a:t>
            </a:r>
            <a:r>
              <a:rPr lang="en-US" sz="1000" i="1"/>
              <a:t>Chesapeake 2000 </a:t>
            </a:r>
            <a:r>
              <a:rPr lang="en-US" sz="1000"/>
              <a:t>agreement, the CBP recommitted to the existing goal of protecting and restoring 114,000 acres of SAV.  They also agreed to “revise SAV restoration goals and strategies to reflect historic abundance, measured as acreage and density from the 1930s to the present.  The revised goals will include specific levels of water clarity which are to be met in 2010.  Strategies to achieve these goals will address water clarity, water quality, and bottom disturbance.”</a:t>
            </a:r>
          </a:p>
          <a:p>
            <a:pPr>
              <a:lnSpc>
                <a:spcPct val="85000"/>
              </a:lnSpc>
              <a:buFontTx/>
              <a:buChar char="•"/>
            </a:pPr>
            <a:r>
              <a:rPr lang="en-US" sz="1000"/>
              <a:t>In 2003, the CBP adopted the </a:t>
            </a:r>
            <a:r>
              <a:rPr lang="en-US" sz="1000" i="1"/>
              <a:t>Strategy to Accelerate the Protection and Restoration of Submerged Aquatic Vegetation in the Chesapeake Bay</a:t>
            </a:r>
            <a:r>
              <a:rPr lang="en-US" sz="1000"/>
              <a:t> including a new Baywide restoration goal of 185,000 acres by 2010.  This acreage represents approximate historic abundance from the 1930s to present. Scientists believe increasing bay grass coverage beyond today’s acreages will result in dramatic improvements throughout the entire Bay ecosystem.</a:t>
            </a:r>
          </a:p>
          <a:p>
            <a:pPr>
              <a:lnSpc>
                <a:spcPct val="85000"/>
              </a:lnSpc>
              <a:buFontTx/>
              <a:buChar char="•"/>
            </a:pPr>
            <a:r>
              <a:rPr lang="en-US" sz="1000"/>
              <a:t>The aerial survey is flown from late spring to early fall, the photography is processed in the fall and winter, and preliminary area totals are usually available the following spring.</a:t>
            </a:r>
          </a:p>
          <a:p>
            <a:pPr>
              <a:lnSpc>
                <a:spcPct val="85000"/>
              </a:lnSpc>
              <a:buFontTx/>
              <a:buChar char="•"/>
            </a:pPr>
            <a:r>
              <a:rPr lang="en-US" sz="1000"/>
              <a:t>For additional information, contact Mike Fritz at CBPO (1-800-968-7229, ext. 721).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AA250-EB8E-460B-9D05-A9F8DA28570C}" type="slidenum">
              <a:rPr lang="en-US"/>
              <a:pPr/>
              <a:t>30</a:t>
            </a:fld>
            <a:endParaRPr lang="en-US"/>
          </a:p>
        </p:txBody>
      </p:sp>
      <p:sp>
        <p:nvSpPr>
          <p:cNvPr id="78850"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78851"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lIns="91430" tIns="45714" rIns="91430" bIns="45714"/>
          <a:lstStyle/>
          <a:p>
            <a:pPr algn="ctr">
              <a:spcAft>
                <a:spcPct val="30000"/>
              </a:spcAft>
            </a:pPr>
            <a:r>
              <a:rPr lang="en-US" sz="1000" b="1"/>
              <a:t>Hierarchy Level   6   =  Changes in Health, Ecology or Other Effects</a:t>
            </a:r>
          </a:p>
          <a:p>
            <a:pPr>
              <a:spcAft>
                <a:spcPct val="30000"/>
              </a:spcAft>
              <a:buFontTx/>
              <a:buChar char="•"/>
            </a:pPr>
            <a:r>
              <a:rPr lang="en-US" sz="1000"/>
              <a:t>In 2000, the Chesapeake Bay Program partners committed to “achieve a no-net loss of existing wetlands acreage and function in the signatories’ regulatory programs.”  They also committed to “by 2010, achieve a net resource gain by restoring 25,000 acres of tidal and non-tidal wetlands.  To do this, we commit to achieve and maintain an average restoration rate of 2,500 acres per year basin wide by 2005 and beyond.  We will evaluate our success in 2005.”</a:t>
            </a:r>
          </a:p>
          <a:p>
            <a:pPr>
              <a:spcAft>
                <a:spcPct val="30000"/>
              </a:spcAft>
              <a:buFontTx/>
              <a:buChar char="•"/>
            </a:pPr>
            <a:r>
              <a:rPr lang="en-US" sz="1000"/>
              <a:t>Restoration totals include: restoration, enhancement, and creation of tidal and non-tidal wetlands in the Wetlands Restoration Program.</a:t>
            </a:r>
          </a:p>
          <a:p>
            <a:pPr>
              <a:spcAft>
                <a:spcPct val="30000"/>
              </a:spcAft>
              <a:buFontTx/>
              <a:buChar char="•"/>
            </a:pPr>
            <a:r>
              <a:rPr lang="en-US" sz="1000"/>
              <a:t>Since 1998, 14,317 acres were restored. In MD, 12,593 acres were restored between 1998 and 2003 (2003 data are partial).  In PA, 930 acres were restored between 1998 and 2001. In VA, 794 acres were restored in 2001-2003 (2002 and 2003 data are partial).</a:t>
            </a:r>
          </a:p>
          <a:p>
            <a:pPr>
              <a:spcAft>
                <a:spcPct val="30000"/>
              </a:spcAft>
              <a:buFontTx/>
              <a:buChar char="•"/>
            </a:pPr>
            <a:r>
              <a:rPr lang="en-US" sz="1000"/>
              <a:t>Since 1998, there was no net loss in the regulatory programs, in fact, 1,312 acres were gained.  In MD, 391 acres were gained between 1998 and 2003.  In PA, 289 acres were gained between 1998 and 2002.  In VA, 632 acres were gained between 2000 and 2003.</a:t>
            </a:r>
          </a:p>
          <a:p>
            <a:pPr>
              <a:spcAft>
                <a:spcPct val="30000"/>
              </a:spcAft>
              <a:buFontTx/>
              <a:buChar char="•"/>
            </a:pPr>
            <a:r>
              <a:rPr lang="en-US" sz="1000"/>
              <a:t>One of the most important functions of wetlands is that they help restore and maintain water quality in our nation's rivers and streams.  Wetlands are capable of minimizing sediment loads and absorbing pollutants such as nitrogen and phosphorus.  They also help to recharge aquifers.</a:t>
            </a:r>
          </a:p>
          <a:p>
            <a:pPr>
              <a:spcAft>
                <a:spcPct val="30000"/>
              </a:spcAft>
              <a:buFontTx/>
              <a:buChar char="•"/>
            </a:pPr>
            <a:r>
              <a:rPr lang="en-US" sz="1000"/>
              <a:t>Wetlands often have been referred to as natural sponges that absorb flooding waters.  They help protect adjacent and downstream properties by temporarily storing floodwaters.  Often located between rivers and upland areas, they serve to buffer the land against erosion by binding soil with the roots of wetland plants.</a:t>
            </a:r>
          </a:p>
          <a:p>
            <a:pPr>
              <a:spcAft>
                <a:spcPct val="30000"/>
              </a:spcAft>
              <a:buFontTx/>
              <a:buChar char="•"/>
            </a:pPr>
            <a:r>
              <a:rPr lang="en-US" sz="1000"/>
              <a:t>Wetlands provide particularly crucial habitat for fishes, shellfish, waterfowl, shorebirds, wading birds and several mammals.  Striped bass, menhaden, flounder, oysters and blue crabs are among the most commercially important fish and shellfish that depend on estuarine wetlands.  Palustrine wetlands also provide valuable aquatic habitat and support a variety birdlife including ducks, geese and a large number of songbirds.</a:t>
            </a:r>
          </a:p>
          <a:p>
            <a:pPr>
              <a:spcAft>
                <a:spcPct val="30000"/>
              </a:spcAft>
              <a:buFontTx/>
              <a:buChar char="•"/>
            </a:pPr>
            <a:r>
              <a:rPr lang="en-US" sz="1000"/>
              <a:t>Many recreational activities occur in and around wetlands, including waterfowl hunting, fishing, crabbing, hiking, birdwatching, photography, swimming and boating.</a:t>
            </a:r>
          </a:p>
          <a:p>
            <a:pPr>
              <a:spcAft>
                <a:spcPct val="30000"/>
              </a:spcAft>
              <a:buFontTx/>
              <a:buChar char="•"/>
            </a:pPr>
            <a:r>
              <a:rPr lang="en-US" sz="1000">
                <a:cs typeface="Times New Roman" pitchFamily="18" charset="0"/>
              </a:rPr>
              <a:t>Notes: 1) VA 2001 Data is not a comprehensive representation of all organizations who may be undertaking restoration in Virginia. Year 2001 data does not discriminate between restoration (hydric soils) and creation (non-hydric soils). Forested restoration in VA is under-reported due to lack of adequate discrimination between restored wetland types.   2)  VA 2002-2003 data represents the best current available data in Virginia from voluntary restoration efforts; data do not include restoration efforts under federal funds such as CREP and Farm Bill reported by NRCS and DCR (7/12/04).  The data will be added as they are finalized.</a:t>
            </a:r>
          </a:p>
          <a:p>
            <a:pPr>
              <a:spcAft>
                <a:spcPct val="30000"/>
              </a:spcAft>
              <a:buFontTx/>
              <a:buChar char="•"/>
            </a:pPr>
            <a:r>
              <a:rPr lang="en-US" sz="1000">
                <a:cs typeface="Times New Roman" pitchFamily="18" charset="0"/>
              </a:rPr>
              <a:t>For additional information on State Restoration Programs please go to:</a:t>
            </a:r>
            <a:br>
              <a:rPr lang="en-US" sz="1000">
                <a:cs typeface="Times New Roman" pitchFamily="18" charset="0"/>
              </a:rPr>
            </a:br>
            <a:r>
              <a:rPr lang="en-US" sz="1000">
                <a:cs typeface="Times New Roman" pitchFamily="18" charset="0"/>
              </a:rPr>
              <a:t>Maryland: Department of the Environment </a:t>
            </a:r>
            <a:r>
              <a:rPr lang="en-US" sz="1000">
                <a:solidFill>
                  <a:srgbClr val="0000FF"/>
                </a:solidFill>
                <a:cs typeface="Times New Roman" pitchFamily="18" charset="0"/>
              </a:rPr>
              <a:t>www.mde.state.md.us/Programs/WaterPrograms/Wetlands_Waterways/about_wetlands/restoration.asp</a:t>
            </a:r>
            <a:r>
              <a:rPr lang="en-US" sz="1000">
                <a:solidFill>
                  <a:srgbClr val="000000"/>
                </a:solidFill>
                <a:cs typeface="Times New Roman" pitchFamily="18" charset="0"/>
              </a:rPr>
              <a:t> </a:t>
            </a:r>
            <a:br>
              <a:rPr lang="en-US" sz="1000">
                <a:solidFill>
                  <a:srgbClr val="000000"/>
                </a:solidFill>
                <a:cs typeface="Times New Roman" pitchFamily="18" charset="0"/>
              </a:rPr>
            </a:br>
            <a:r>
              <a:rPr lang="en-US" sz="1000">
                <a:solidFill>
                  <a:srgbClr val="000000"/>
                </a:solidFill>
                <a:cs typeface="Times New Roman" pitchFamily="18" charset="0"/>
              </a:rPr>
              <a:t>Virginia: Department of Environmental Quality </a:t>
            </a:r>
            <a:r>
              <a:rPr lang="en-US" sz="1000">
                <a:solidFill>
                  <a:srgbClr val="0000FF"/>
                </a:solidFill>
                <a:cs typeface="Times New Roman" pitchFamily="18" charset="0"/>
              </a:rPr>
              <a:t>www.deq.virginia.gov/wetlands</a:t>
            </a:r>
            <a:r>
              <a:rPr lang="en-US" sz="1000">
                <a:solidFill>
                  <a:srgbClr val="000000"/>
                </a:solidFill>
                <a:cs typeface="Times New Roman" pitchFamily="18" charset="0"/>
              </a:rPr>
              <a:t> </a:t>
            </a:r>
            <a:br>
              <a:rPr lang="en-US" sz="1000">
                <a:solidFill>
                  <a:srgbClr val="000000"/>
                </a:solidFill>
                <a:cs typeface="Times New Roman" pitchFamily="18" charset="0"/>
              </a:rPr>
            </a:br>
            <a:r>
              <a:rPr lang="en-US" sz="1000">
                <a:solidFill>
                  <a:srgbClr val="000000"/>
                </a:solidFill>
                <a:cs typeface="Times New Roman" pitchFamily="18" charset="0"/>
              </a:rPr>
              <a:t>Pennsylvania:  Department of Environmental Protection </a:t>
            </a:r>
            <a:r>
              <a:rPr lang="en-US" sz="1000">
                <a:solidFill>
                  <a:srgbClr val="0000FF"/>
                </a:solidFill>
                <a:cs typeface="Times New Roman" pitchFamily="18" charset="0"/>
              </a:rPr>
              <a:t>www.dep.state.pa.us/dep/deputate/watermgt/wc/subjects/wwec/general/wetlands/wetlands.htm</a:t>
            </a:r>
            <a:r>
              <a:rPr lang="en-US" sz="1000">
                <a:solidFill>
                  <a:srgbClr val="000000"/>
                </a:solidFill>
                <a:cs typeface="Times New Roman" pitchFamily="18" charset="0"/>
              </a:rPr>
              <a:t> </a:t>
            </a:r>
            <a:endParaRPr lang="en-US" sz="1000">
              <a:cs typeface="Times New Roman" pitchFamily="18" charset="0"/>
            </a:endParaRPr>
          </a:p>
          <a:p>
            <a:pPr>
              <a:spcAft>
                <a:spcPct val="30000"/>
              </a:spcAft>
              <a:buFontTx/>
              <a:buChar char="•"/>
            </a:pPr>
            <a:r>
              <a:rPr lang="en-US" sz="1000"/>
              <a:t>For additional information, contact Mike Fritz at CBPO (1-800-968-7229, ext. 721).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DEFC1-119B-45A8-9FB4-047B6DA005E4}" type="slidenum">
              <a:rPr lang="en-US"/>
              <a:pPr/>
              <a:t>31</a:t>
            </a:fld>
            <a:endParaRPr lang="en-US"/>
          </a:p>
        </p:txBody>
      </p:sp>
      <p:sp>
        <p:nvSpPr>
          <p:cNvPr id="80898"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80899"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4   =  Changes in Ambient Conditions</a:t>
            </a:r>
          </a:p>
          <a:p>
            <a:pPr>
              <a:buFontTx/>
              <a:buChar char="•"/>
            </a:pPr>
            <a:r>
              <a:rPr lang="en-US"/>
              <a:t>More than a thousand miles of fish spawning habitat on Chesapeake Bay tributaries are currently blocked by dams, culverts and other obstructions.  Fish, like shad, that live in the Bay and ocean as adults and migrate to spawn in freshwater are called anadromous fish.  Fish passages help these fish swim upstream, past dams and other blockages, to reach freshwater spawning habitat.</a:t>
            </a:r>
          </a:p>
          <a:p>
            <a:pPr>
              <a:buFontTx/>
              <a:buChar char="•"/>
            </a:pPr>
            <a:r>
              <a:rPr lang="en-US"/>
              <a:t>Restoring and protecting the Bay's vital fishery resources are key parts of the 1987 Chesapeake Bay Agreement and the more recent agreement, </a:t>
            </a:r>
            <a:r>
              <a:rPr lang="en-US" i="1"/>
              <a:t>Chesapeake 2000</a:t>
            </a:r>
            <a:r>
              <a:rPr lang="en-US"/>
              <a:t>.  Working toward this restoration goal, the Chesapeake Bay Program partners have committed to removing blockages and reopening 1,357 miles of the Bay's tributaries for migratory fish by the year 2003.  In </a:t>
            </a:r>
            <a:r>
              <a:rPr lang="en-US" i="1"/>
              <a:t>Chesapeake 2000</a:t>
            </a:r>
            <a:r>
              <a:rPr lang="en-US"/>
              <a:t>, the partners also committed to set a new goal, by 2002, with implementation schedules for additional migratory and resident fish passages that address the the removal of physical blockages.  In addition, the goal will address the removal of chemical blockages caused by acid mine drainage.  The new goal will be announced in January 2005.</a:t>
            </a:r>
          </a:p>
          <a:p>
            <a:pPr>
              <a:buFontTx/>
              <a:buChar char="•"/>
            </a:pPr>
            <a:r>
              <a:rPr lang="en-US"/>
              <a:t>The removal (and/or natural destruction) of stream blockages and the construction of fish passages in 2004 reopened 352.5 new miles of historic spawning habitat to migratory fish.  Between 1988 and 2004 a cumulative total of 1,569.7 miles became available to migratory fish, and an additional 237.74 miles to resident fish. The 237.74 miles currently open only to resident fish will eventually be open to migratory fish as well. </a:t>
            </a:r>
          </a:p>
          <a:p>
            <a:pPr>
              <a:buFontTx/>
              <a:buChar char="•"/>
            </a:pPr>
            <a:r>
              <a:rPr lang="en-US"/>
              <a:t>Anadromous fish, such as shad and river herring, rely on access to freshwater streams  with suitable bottom and current for spawning.</a:t>
            </a:r>
          </a:p>
          <a:p>
            <a:pPr>
              <a:buFontTx/>
              <a:buChar char="•"/>
            </a:pPr>
            <a:r>
              <a:rPr lang="en-US"/>
              <a:t>Blockage of these streams, habitat degradation and heavy fishing pressure have resulted in dramatic declines of these fish.</a:t>
            </a:r>
          </a:p>
          <a:p>
            <a:pPr>
              <a:buFontTx/>
              <a:buChar char="•"/>
            </a:pPr>
            <a:r>
              <a:rPr lang="en-US"/>
              <a:t>Early removals of blockages, along with harvest restrictions, have resulted in increased numbers of migratory fish in the Bay and its tributaries.</a:t>
            </a:r>
          </a:p>
          <a:p>
            <a:pPr>
              <a:buFontTx/>
              <a:buChar char="•"/>
            </a:pPr>
            <a:r>
              <a:rPr lang="en-US"/>
              <a:t>Although some stream miles were opened before 1988-1989, we begin our graph with these years because this is when the Bay Agreement focused on opening stream miles as part of the restoration process.</a:t>
            </a:r>
          </a:p>
          <a:p>
            <a:pPr>
              <a:buFontTx/>
              <a:buChar char="•"/>
            </a:pPr>
            <a:r>
              <a:rPr lang="en-US"/>
              <a:t>For more information, contact Mike Fritz at CBPO (1-800-968-7229, ext. 721).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665D8-0053-4B5E-8D70-8F53838FB52C}" type="slidenum">
              <a:rPr lang="en-US"/>
              <a:pPr/>
              <a:t>32</a:t>
            </a:fld>
            <a:endParaRPr lang="en-US"/>
          </a:p>
        </p:txBody>
      </p:sp>
      <p:sp>
        <p:nvSpPr>
          <p:cNvPr id="82946"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82947"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p>
          <a:p>
            <a:pPr>
              <a:buFontTx/>
              <a:buChar char="•"/>
            </a:pPr>
            <a:r>
              <a:rPr lang="en-US"/>
              <a:t>Striped bass have formed the basis of one of the most important commercial and recreational fisheries on the Atlantic coast.</a:t>
            </a:r>
          </a:p>
          <a:p>
            <a:pPr>
              <a:buFontTx/>
              <a:buChar char="•"/>
            </a:pPr>
            <a:r>
              <a:rPr lang="en-US"/>
              <a:t>Striped bass are anadromous fish - they spend much of their life in the ocean and return to the Chesapeake's tributaries to spawn.</a:t>
            </a:r>
          </a:p>
          <a:p>
            <a:pPr>
              <a:buFontTx/>
              <a:buChar char="•"/>
            </a:pPr>
            <a:r>
              <a:rPr lang="en-US"/>
              <a:t>A major factor in the striped bass decline was overharvesting, which disrupted the balance of the spawning stock.  Other factors included contaminants in spawning grounds and loss of habitat.</a:t>
            </a:r>
          </a:p>
          <a:p>
            <a:pPr>
              <a:buFontTx/>
              <a:buChar char="•"/>
            </a:pPr>
            <a:r>
              <a:rPr lang="en-US"/>
              <a:t>The 1979 Emergency Striped Bass Research Study resulted in the Atlantic States Marine Fisheries Commission (ASMFC) preparing a coastwide management plan severely restricting harvests.  In 1984, Congress authorized a forced moratorium for states found out of compliance with the ASMFC plan.  Maryland and Delaware self-imposed moratoria in 1985, and Virginia and the Potomac River Fisheries Commission followed suit in 1989. Limited seasons resumed in 1990.</a:t>
            </a:r>
          </a:p>
          <a:p>
            <a:pPr>
              <a:buFontTx/>
              <a:buChar char="•"/>
            </a:pPr>
            <a:r>
              <a:rPr lang="en-US"/>
              <a:t>In 1989 the  Bay Program developed a Striped Bass Fisheries Management Plan to implement specific Chesapeake Bay management measures.</a:t>
            </a:r>
          </a:p>
          <a:p>
            <a:pPr>
              <a:buFontTx/>
              <a:buChar char="•"/>
            </a:pPr>
            <a:r>
              <a:rPr lang="en-US"/>
              <a:t>In January 1995 the ASMFC declared the stock restored.</a:t>
            </a:r>
          </a:p>
          <a:p>
            <a:pPr>
              <a:buFontTx/>
              <a:buChar char="•"/>
            </a:pPr>
            <a:r>
              <a:rPr lang="en-US"/>
              <a:t>The striped bass success story is due to interagency cooperation and management at the federal and state levels.</a:t>
            </a:r>
          </a:p>
          <a:p>
            <a:pPr>
              <a:buFontTx/>
              <a:buChar char="•"/>
            </a:pPr>
            <a:r>
              <a:rPr lang="en-US"/>
              <a:t>For more information, contact  Mike Fritz at CBPO (1-800-968-7229, ext. 721) or Derek Orner at NOAA  (1-800-968-7229, ext. 676).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2106E-C0FB-49FE-80E1-DF7CC5A56A6E}" type="slidenum">
              <a:rPr lang="en-US"/>
              <a:pPr/>
              <a:t>33</a:t>
            </a:fld>
            <a:endParaRPr lang="en-US"/>
          </a:p>
        </p:txBody>
      </p:sp>
      <p:sp>
        <p:nvSpPr>
          <p:cNvPr id="84994"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84995"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p>
          <a:p>
            <a:pPr>
              <a:buFontTx/>
              <a:buChar char="•"/>
            </a:pPr>
            <a:r>
              <a:rPr lang="en-US"/>
              <a:t>Striped bass have formed the basis of one of the most important fisheries (commercial and recreational) on the Atlantic coast.</a:t>
            </a:r>
          </a:p>
          <a:p>
            <a:pPr>
              <a:buFontTx/>
              <a:buChar char="•"/>
            </a:pPr>
            <a:r>
              <a:rPr lang="en-US"/>
              <a:t>Striped bass are anadromous fish - they spend much of their life in the ocean and return to the Chesapeake's tributaries to spawn.</a:t>
            </a:r>
          </a:p>
          <a:p>
            <a:pPr>
              <a:buFontTx/>
              <a:buChar char="•"/>
            </a:pPr>
            <a:r>
              <a:rPr lang="en-US"/>
              <a:t>A major factor in the striped bass decline was overharvesting, which disrupted the balance of the spawning stock.  Other factors included contaminants in spawning grounds and loss of habitat.</a:t>
            </a:r>
          </a:p>
          <a:p>
            <a:pPr>
              <a:buFontTx/>
              <a:buChar char="•"/>
            </a:pPr>
            <a:r>
              <a:rPr lang="en-US"/>
              <a:t>The 1979 Emergency Striped Bass Research Study resulted in the Atlantic States Marine Fisheries Commission (ASMFC) preparing a coastwide management plan severely restricting harvests.  In 1984 congress authorized a forced moratorium for states found out of compliance with the ASMFC plan.  Maryland and Delaware self imposed moratoria in 1985, and Virginia and the Potomac River Fisheries Commission followed suit in 1989. Limited harvest seasons resumed in 1990.</a:t>
            </a:r>
          </a:p>
          <a:p>
            <a:pPr>
              <a:buFontTx/>
              <a:buChar char="•"/>
            </a:pPr>
            <a:r>
              <a:rPr lang="en-US"/>
              <a:t>In 1989 the  Bay Program established a Striped Bass Fisheries Management Plan with a goal of controlling harvest while continuing to rebuild stocks. </a:t>
            </a:r>
          </a:p>
          <a:p>
            <a:pPr>
              <a:buFontTx/>
              <a:buChar char="•"/>
            </a:pPr>
            <a:r>
              <a:rPr lang="en-US"/>
              <a:t>In January 1995 the ASMFC declared the stock restored.</a:t>
            </a:r>
          </a:p>
          <a:p>
            <a:pPr>
              <a:buFontTx/>
              <a:buChar char="•"/>
            </a:pPr>
            <a:r>
              <a:rPr lang="en-US"/>
              <a:t>The striped bass success story is due to interagency cooperation and management at the federal and state levels.</a:t>
            </a:r>
          </a:p>
          <a:p>
            <a:pPr>
              <a:buFontTx/>
              <a:buChar char="•"/>
            </a:pPr>
            <a:r>
              <a:rPr lang="en-US"/>
              <a:t>For more information, contact  Mike Fritz at CBPO (1-800-968-7229, ext. 721) or Derek Orner at NOAA  (1-800-968-7229, ext. 676).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E241A-FFA3-4BF6-9428-C49739C14872}" type="slidenum">
              <a:rPr lang="en-US"/>
              <a:pPr/>
              <a:t>34</a:t>
            </a:fld>
            <a:endParaRPr lang="en-US"/>
          </a:p>
        </p:txBody>
      </p:sp>
      <p:sp>
        <p:nvSpPr>
          <p:cNvPr id="87042"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87043"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p>
          <a:p>
            <a:pPr>
              <a:buFontTx/>
              <a:buChar char="•"/>
            </a:pPr>
            <a:r>
              <a:rPr lang="en-US"/>
              <a:t>2004 was an average year, slightly less than 2003 but more than 2002.  The three year floating average has declined, likely due to higher than average springtime river flows for3 years, and this year, rapidly warming temperatures which ended the run early.</a:t>
            </a:r>
          </a:p>
          <a:p>
            <a:pPr>
              <a:buFontTx/>
              <a:buChar char="•"/>
            </a:pPr>
            <a:r>
              <a:rPr lang="en-US"/>
              <a:t>Permanent fish passage was developed at Conowingo Dam, MD in 1991.  This prompted a settlement agreement with three upstream dam owners which led to construction of fish passages at Holtwood and Safe Harbor dams in 1997 and York Haven Dam in 2000. </a:t>
            </a:r>
          </a:p>
          <a:p>
            <a:pPr>
              <a:buFontTx/>
              <a:buChar char="•"/>
            </a:pPr>
            <a:r>
              <a:rPr lang="en-US"/>
              <a:t>Shad stocks are managed under an amendment to an interstate plan developed by the Atlantic States Marine Fisheries Commission (ASMFC) in 1998.  ASMFC requires states to control inland fisheries and phase out ocean shad fisheries by 2005.</a:t>
            </a:r>
          </a:p>
          <a:p>
            <a:pPr>
              <a:buFontTx/>
              <a:buChar char="•"/>
            </a:pPr>
            <a:r>
              <a:rPr lang="en-US"/>
              <a:t>The Chesapeake Bay Program developed an Alosid Baywide Fisheries Management Plan (for shad, river herring and alewife) in 1989 with the goals of protecting, restoring, and enhancing Baywide stocks.  The Chesapeake Bay Program plan will be revised and target population sizes are to be established by the end of 2002.</a:t>
            </a:r>
          </a:p>
          <a:p>
            <a:pPr>
              <a:buFontTx/>
              <a:buChar char="•"/>
            </a:pPr>
            <a:r>
              <a:rPr lang="en-US"/>
              <a:t>Through fish passage, habitat restoration, restocking and effective management, researchers and managers hope to restore a commercially, recreationally and biologically important species. </a:t>
            </a:r>
          </a:p>
          <a:p>
            <a:pPr>
              <a:buFontTx/>
              <a:buChar char="•"/>
            </a:pPr>
            <a:r>
              <a:rPr lang="en-US"/>
              <a:t>For more information, contact Mike Fritz at CBPO (1-800-968-7229, ext. 721).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E25CE-BA51-4558-8C92-8B8B329CE3A2}" type="slidenum">
              <a:rPr lang="en-US"/>
              <a:pPr/>
              <a:t>35</a:t>
            </a:fld>
            <a:endParaRPr lang="en-US"/>
          </a:p>
        </p:txBody>
      </p:sp>
      <p:sp>
        <p:nvSpPr>
          <p:cNvPr id="89090"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89091" name="Rectangle 3"/>
          <p:cNvSpPr>
            <a:spLocks noChangeArrowheads="1"/>
          </p:cNvSpPr>
          <p:nvPr>
            <p:ph type="body" idx="1"/>
          </p:nvPr>
        </p:nvSpPr>
        <p:spPr bwMode="auto">
          <a:xfrm>
            <a:off x="0" y="3244850"/>
            <a:ext cx="6858000" cy="5899150"/>
          </a:xfrm>
          <a:prstGeom prst="rect">
            <a:avLst/>
          </a:prstGeom>
          <a:noFill/>
          <a:ln>
            <a:miter lim="800000"/>
            <a:headEnd/>
            <a:tailEnd/>
          </a:ln>
        </p:spPr>
        <p:txBody>
          <a:bodyPr/>
          <a:lstStyle/>
          <a:p>
            <a:pPr algn="ctr">
              <a:spcAft>
                <a:spcPct val="30000"/>
              </a:spcAft>
            </a:pPr>
            <a:r>
              <a:rPr lang="en-US" sz="1100" b="1"/>
              <a:t>Hierarchy Level   6   =  Changes in Health, Ecology or Other Effects</a:t>
            </a:r>
          </a:p>
          <a:p>
            <a:pPr>
              <a:spcAft>
                <a:spcPct val="30000"/>
              </a:spcAft>
              <a:buFontTx/>
              <a:buChar char="•"/>
            </a:pPr>
            <a:r>
              <a:rPr lang="en-US" sz="1100"/>
              <a:t>The </a:t>
            </a:r>
            <a:r>
              <a:rPr lang="en-US" sz="1100" i="1"/>
              <a:t>Chesapeake 2000</a:t>
            </a:r>
            <a:r>
              <a:rPr lang="en-US" sz="1100"/>
              <a:t> Agreement commits the Bay states to "establish harvest targets for the blue crab fishery by 2001."  In 2001, Bay jurisdictions met this commitment by adopting a Baywide threshold for the blue crab stock.  They agreed to double the spawning stock via a 15 percent reduction in harvest levels (based on 1997-1999 average) over three years.</a:t>
            </a:r>
          </a:p>
          <a:p>
            <a:pPr>
              <a:spcAft>
                <a:spcPct val="30000"/>
              </a:spcAft>
              <a:buFontTx/>
              <a:buChar char="•"/>
            </a:pPr>
            <a:r>
              <a:rPr lang="en-US" altLang="ja-JP" sz="1100"/>
              <a:t>The average length-based fishing mortality rate as determined from the Maryland and Virginia trawl surveys, the Calvert Cliffs crab pot survey and the Baywide winter dredge survey was 0.83 in 2003. None of the current length-based fishing mortality rates estimated from individual surveys exceeded the threshold fishing mortality rate F = 1.0 and none were below the target level of F = 0.7.</a:t>
            </a:r>
            <a:r>
              <a:rPr lang="en-US" altLang="ja-JP" sz="1100">
                <a:cs typeface="Times New Roman" pitchFamily="18" charset="0"/>
              </a:rPr>
              <a:t>  </a:t>
            </a:r>
            <a:r>
              <a:rPr lang="en-US" sz="1100"/>
              <a:t>While the 10% threshold line represents a danger zone, beyond which the fishery should not be allowed to go, the target represents a goal and level that we do in fact wish to reach.  The harvest target is considered a safe harvest level below the threshold line. </a:t>
            </a:r>
          </a:p>
          <a:p>
            <a:pPr>
              <a:spcAft>
                <a:spcPct val="30000"/>
              </a:spcAft>
              <a:buFontTx/>
              <a:buChar char="•"/>
            </a:pPr>
            <a:r>
              <a:rPr lang="en-US" altLang="ja-JP" sz="1100">
                <a:ea typeface="MS Mincho" pitchFamily="49" charset="-128"/>
              </a:rPr>
              <a:t>The three-year (2001-2003) average, commercial Baywide harvest (50 million pounds) is 32% below the long-term (1968 - 2003) average of about 73 million pounds and is considerably below the prediction bounds. The 2003 Baywide harvest of approximately 48 million pounds is below average and is near the historic lows.  For the 1968-2003 period, Baywide commercial harvests exceeded 100 million pounds in 1966, 1981, 1983 and 1993. Based on the historical relationship between winter dredge survey abundance and commercial harvest, we expect the Baywide commercial Chesapeake Bay harvest in 2004 to be at similar levels as in recent years.</a:t>
            </a:r>
          </a:p>
          <a:p>
            <a:pPr>
              <a:spcAft>
                <a:spcPct val="30000"/>
              </a:spcAft>
              <a:buFontTx/>
              <a:buChar char="•"/>
            </a:pPr>
            <a:r>
              <a:rPr lang="en-US" sz="1100"/>
              <a:t>NOAA, one of the Bay Program federal agency partners, has sponsored research, through the Chesapeake Bay Stock Assessment Committee (CBSAC), to assess the status of the blue crab stock.  An Advisory Report is issued every May.  The 2004 report, based on several surveys through 2003, concluded </a:t>
            </a:r>
            <a:r>
              <a:rPr lang="en-US" altLang="ja-JP" sz="1100"/>
              <a:t>that analysis of long term fishery independent surveys conducted in Chesapeake Bay (Maryland and Virginia trawl surveys, Calvert Cliffs crab pot survey and Baywide winter dredge survey) indicate that during 2003 blue crab abundance showed moderate improvement compared to the  near historically low levels of  the previous four years.  Survey results are not uniform however, and relatively low stock levels continue to create a  risk of recruitment failure.  The current status of the stock was compared to thresholds and targets endorsed by regional management agencies in January 2001. Stock abundance was above the overfished threshold.  Measures of fishing mortality indicate continued high exploitation rates.    The winter dredge survey measured fishing mortality below the action threshold level for the first time since 1999.  Stock abundance remained below the Bi-State Blue Crab Advisory Committee abundance action threshold. The low abundance combined with a high exploitation rate indicates a stock condition that warrants concern for the seventh consecutive year.</a:t>
            </a:r>
          </a:p>
          <a:p>
            <a:pPr>
              <a:spcAft>
                <a:spcPct val="30000"/>
              </a:spcAft>
              <a:buFontTx/>
              <a:buChar char="•"/>
            </a:pPr>
            <a:r>
              <a:rPr lang="en-US" sz="1100"/>
              <a:t>The goal of the Bay Program's 1997 Chesapeake Bay Blue Crab Fishery Management Plan  is to manage the Chesapeake Bay blue crabs in a manner which conserves the Baywide stock, protects its ecological value, and optimizes the long-term use of the resource.  </a:t>
            </a:r>
          </a:p>
          <a:p>
            <a:pPr>
              <a:spcAft>
                <a:spcPct val="30000"/>
              </a:spcAft>
              <a:buFontTx/>
              <a:buChar char="•"/>
            </a:pPr>
            <a:r>
              <a:rPr lang="en-US" sz="1100"/>
              <a:t>For more information, contact Derek Orner at NOAA (1-800-968-7229, ext. 676) or Mike Fritz at CBPO (1-800-968-7229, ext. 721).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21317-4B4E-4034-8A1D-0E836124399E}" type="slidenum">
              <a:rPr lang="en-US"/>
              <a:pPr/>
              <a:t>36</a:t>
            </a:fld>
            <a:endParaRPr lang="en-US"/>
          </a:p>
        </p:txBody>
      </p:sp>
      <p:sp>
        <p:nvSpPr>
          <p:cNvPr id="91138"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91139" name="Rectangle 3"/>
          <p:cNvSpPr>
            <a:spLocks noChangeArrowheads="1"/>
          </p:cNvSpPr>
          <p:nvPr>
            <p:ph type="body" idx="1"/>
          </p:nvPr>
        </p:nvSpPr>
        <p:spPr bwMode="auto">
          <a:xfrm>
            <a:off x="0" y="3244850"/>
            <a:ext cx="6858000" cy="5899150"/>
          </a:xfrm>
          <a:prstGeom prst="rect">
            <a:avLst/>
          </a:prstGeom>
          <a:noFill/>
          <a:ln>
            <a:miter lim="800000"/>
            <a:headEnd/>
            <a:tailEnd/>
          </a:ln>
        </p:spPr>
        <p:txBody>
          <a:bodyPr/>
          <a:lstStyle/>
          <a:p>
            <a:pPr algn="ctr">
              <a:spcAft>
                <a:spcPct val="30000"/>
              </a:spcAft>
            </a:pPr>
            <a:r>
              <a:rPr lang="en-US" sz="1100"/>
              <a:t>Hierarchy Level   6   =  Changes in Health, Ecology or Other Effects</a:t>
            </a:r>
          </a:p>
          <a:p>
            <a:pPr>
              <a:spcAft>
                <a:spcPct val="30000"/>
              </a:spcAft>
              <a:buFontTx/>
              <a:buChar char="•"/>
            </a:pPr>
            <a:r>
              <a:rPr lang="en-US" sz="1100"/>
              <a:t>Based on a standardized, transformed index of mature females, spawning stock biomass </a:t>
            </a:r>
            <a:r>
              <a:rPr lang="en-US" altLang="ja-JP" sz="1100"/>
              <a:t>has trended upwards for the past three years after hitting an historic low in 2000, but has been below the long-term average for six straight years and ten of the past twelve years.</a:t>
            </a:r>
            <a:endParaRPr lang="en-US" altLang="ja-JP" sz="1100">
              <a:cs typeface="Times New Roman" pitchFamily="18" charset="0"/>
            </a:endParaRPr>
          </a:p>
          <a:p>
            <a:pPr>
              <a:spcAft>
                <a:spcPct val="30000"/>
              </a:spcAft>
              <a:buFontTx/>
              <a:buChar char="•"/>
            </a:pPr>
            <a:r>
              <a:rPr lang="en-US" sz="1100"/>
              <a:t>The </a:t>
            </a:r>
            <a:r>
              <a:rPr lang="en-US" sz="1100" i="1"/>
              <a:t>Chesapeake 2000</a:t>
            </a:r>
            <a:r>
              <a:rPr lang="en-US" sz="1100"/>
              <a:t> Agreement commits the Bay states to "establish harvest targets for the blue crab fishery by 2001."  In 2001, Bay jurisdictions met this commitment by adopting a Baywide threshold for the blue crab stock.  They agreed to double the spawning stock via a 15 percent reduction in harvest levels (based on 1997-1999 average) over three years. </a:t>
            </a:r>
          </a:p>
          <a:p>
            <a:pPr>
              <a:spcAft>
                <a:spcPct val="30000"/>
              </a:spcAft>
              <a:buFontTx/>
              <a:buChar char="•"/>
            </a:pPr>
            <a:r>
              <a:rPr lang="en-US" sz="1100"/>
              <a:t>NOAA, one of the Bay Program federal agency partners, has sponsored research, through the Chesapeake Bay Stock Assessment Committee (CBSAC), to assess the status of the blue crab stock.  An Advisory Report is issued every May.  The 2004 report, based on several surveys through 2003, concluded </a:t>
            </a:r>
            <a:r>
              <a:rPr lang="en-US" altLang="ja-JP" sz="1100"/>
              <a:t>that analysis of long term fishery independent surveys conducted in Chesapeake Bay (Maryland and Virginia trawl surveys, Calvert Cliffs crab pot survey and Baywide winter dredge survey) indicate that during 2003 blue crab abundance showed moderate improvement compared to the  near historically low levels of  the previous four years.  Survey results are not uniform however, and relatively low stock levels continue to create a  risk of recruitment failure.  The current status of the stock was compared to thresholds and targets endorsed by regional management agencies in January 2001. Stock abundance was above the overfished threshold.  Measures of fishing mortality indicate continued high exploitation rates.    The winter dredge survey measured fishing mortality below the action threshold level for the first time since 1999.  Stock abundance remained below the Bi-State Blue Crab Advisory Committee abundance action threshold. The low abundance combined with a high exploitation rate indicates a stock condition that warrants concern for the seventh consecutive year.</a:t>
            </a:r>
          </a:p>
          <a:p>
            <a:pPr>
              <a:spcAft>
                <a:spcPct val="30000"/>
              </a:spcAft>
              <a:buFontTx/>
              <a:buChar char="•"/>
            </a:pPr>
            <a:r>
              <a:rPr lang="en-US" sz="1100"/>
              <a:t>The goal of the Bay Program's 1997 Chesapeake Bay Blue Crab Fishery Management Plan  is to manage Chesapeake Bay blue crabs in a manner which conserves the Baywide stock, protects its ecological value, and optimizes the long-term use of the resource.</a:t>
            </a:r>
          </a:p>
          <a:p>
            <a:pPr>
              <a:spcAft>
                <a:spcPct val="30000"/>
              </a:spcAft>
              <a:buFontTx/>
              <a:buChar char="•"/>
            </a:pPr>
            <a:r>
              <a:rPr lang="en-US" sz="1100"/>
              <a:t>The mature females are considered to be the age 2+ crabs, &gt;120mm carapace width for the Maryland summer trawl and Calvert Cliffs surveys.  The Baywide winter dredge survey and Virginia summer trawl survey record actual maturity, so crabs smaller than 120mm carapace width may be included as spawning stock.   </a:t>
            </a:r>
          </a:p>
          <a:p>
            <a:pPr>
              <a:spcAft>
                <a:spcPct val="30000"/>
              </a:spcAft>
              <a:buFontTx/>
              <a:buChar char="•"/>
            </a:pPr>
            <a:r>
              <a:rPr lang="en-US" sz="1100"/>
              <a:t>Maryland summer trawl survey data are from the MD Department of Natural Resources.</a:t>
            </a:r>
          </a:p>
          <a:p>
            <a:pPr>
              <a:spcAft>
                <a:spcPct val="30000"/>
              </a:spcAft>
              <a:buFontTx/>
              <a:buChar char="•"/>
            </a:pPr>
            <a:r>
              <a:rPr lang="en-US" sz="1100"/>
              <a:t>Virginia summer trawl survey data are from the Virginia Institute of Marine Science.</a:t>
            </a:r>
          </a:p>
          <a:p>
            <a:pPr>
              <a:spcAft>
                <a:spcPct val="30000"/>
              </a:spcAft>
              <a:buFontTx/>
              <a:buChar char="•"/>
            </a:pPr>
            <a:r>
              <a:rPr lang="en-US" sz="1100"/>
              <a:t>Baywide winter dredge survey, which is the only Baywide survey, is from the NOAA Chesapeake Bay Office.</a:t>
            </a:r>
          </a:p>
          <a:p>
            <a:pPr>
              <a:spcAft>
                <a:spcPct val="30000"/>
              </a:spcAft>
              <a:buFontTx/>
              <a:buChar char="•"/>
            </a:pPr>
            <a:r>
              <a:rPr lang="en-US" sz="1100"/>
              <a:t>Calvert Cliffs pot survey completed during legal crab season by Academy of Natural Sciences.</a:t>
            </a:r>
          </a:p>
          <a:p>
            <a:pPr>
              <a:spcAft>
                <a:spcPct val="30000"/>
              </a:spcAft>
              <a:buFontTx/>
              <a:buChar char="•"/>
            </a:pPr>
            <a:r>
              <a:rPr lang="en-US" sz="1100"/>
              <a:t>For additional information, contact Derek Orner at NOAA (1-800-968-7229, ext. 676) or Mike Fritz at CBPO (1-800-968-7229, ext. 721).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221AE-A745-4751-AC32-81AAABDCE198}" type="slidenum">
              <a:rPr lang="en-US"/>
              <a:pPr/>
              <a:t>37</a:t>
            </a:fld>
            <a:endParaRPr lang="en-US"/>
          </a:p>
        </p:txBody>
      </p:sp>
      <p:sp>
        <p:nvSpPr>
          <p:cNvPr id="93186"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93187"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endParaRPr lang="en-US"/>
          </a:p>
          <a:p>
            <a:pPr>
              <a:buFontTx/>
              <a:buChar char="•"/>
            </a:pPr>
            <a:r>
              <a:rPr lang="en-US"/>
              <a:t>Graph reflects reported harvest numbers (in calendar years), not recruitment, population levels or survivorship.</a:t>
            </a:r>
          </a:p>
          <a:p>
            <a:pPr>
              <a:buFontTx/>
              <a:buChar char="•"/>
            </a:pPr>
            <a:r>
              <a:rPr lang="en-US"/>
              <a:t>Oyster harvests in the Bay have declined due to overharvesting, disease, pollution and loss of habitat.  Current harvests are approximately 1% of harvest highs in the 1950s. Two diseases, discovered in the 1950s and caused by the parasites MSX and Dermo, have been a major cause of the oyster's decline during recent times.</a:t>
            </a:r>
          </a:p>
          <a:p>
            <a:pPr>
              <a:buFontTx/>
              <a:buChar char="•"/>
            </a:pPr>
            <a:r>
              <a:rPr lang="en-US"/>
              <a:t>Unlike other factors of decline that have occurred over a longer time period, these parasites have quickly affected entire beds of oysters, especially in the 1970s in Virginia and the late 1980s in Maryland.  Generally, oysters two years and older are killed, but MSX can kill young spat as well.</a:t>
            </a:r>
          </a:p>
          <a:p>
            <a:pPr>
              <a:buFontTx/>
              <a:buChar char="•"/>
            </a:pPr>
            <a:r>
              <a:rPr lang="en-US">
                <a:cs typeface="Times New Roman" pitchFamily="18" charset="0"/>
              </a:rPr>
              <a:t>Oysters are vital to the Bay’s health: they filter the water, improving its clarity; their three-dimensional reefs provide necessary habitat for other Bay species; and historically the oyster fishery provided tremendous economic benefit to the region. Oyster populations in the Chesapeake Bay have been decimated by disease, intense harvest pressure and poor water quality.</a:t>
            </a:r>
            <a:r>
              <a:rPr lang="en-US"/>
              <a:t> </a:t>
            </a:r>
          </a:p>
          <a:p>
            <a:pPr>
              <a:buFontTx/>
              <a:buChar char="•"/>
            </a:pPr>
            <a:r>
              <a:rPr lang="en-US"/>
              <a:t>Spat data from Maryland and the James River in Virginia indicate that oysters are able to spawn in large numbers and have the potential for restoration.   Spat data do not reflect survival to harvestable size.</a:t>
            </a:r>
          </a:p>
          <a:p>
            <a:pPr>
              <a:buFontTx/>
              <a:buChar char="•"/>
            </a:pPr>
            <a:r>
              <a:rPr lang="en-US"/>
              <a:t>The oyster resource can still support a limited fishery, even at low numbers, due to a decrease in participants, seed plantings and natural recruitment.</a:t>
            </a:r>
          </a:p>
          <a:p>
            <a:pPr>
              <a:buFontTx/>
              <a:buChar char="•"/>
            </a:pPr>
            <a:r>
              <a:rPr lang="en-US"/>
              <a:t>For additional information, contact Derek Orner at NOAA (1-800-968-7229, ext. 676) or Mike Fritz at CBPO (1-800-968-7229, ext. 721).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8798C-4428-428A-BBC9-35D65213D64E}" type="slidenum">
              <a:rPr lang="en-US"/>
              <a:pPr/>
              <a:t>38</a:t>
            </a:fld>
            <a:endParaRPr lang="en-US"/>
          </a:p>
        </p:txBody>
      </p:sp>
      <p:sp>
        <p:nvSpPr>
          <p:cNvPr id="95234"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95235"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p>
          <a:p>
            <a:pPr>
              <a:spcBef>
                <a:spcPct val="40000"/>
              </a:spcBef>
              <a:buFontTx/>
              <a:buChar char="•"/>
            </a:pPr>
            <a:r>
              <a:rPr lang="en-US"/>
              <a:t>Oyster spat are the juvenile "young of year" or yearling stage.</a:t>
            </a:r>
          </a:p>
          <a:p>
            <a:pPr>
              <a:spcBef>
                <a:spcPct val="40000"/>
              </a:spcBef>
              <a:buFontTx/>
              <a:buChar char="•"/>
            </a:pPr>
            <a:r>
              <a:rPr lang="en-US"/>
              <a:t>Spat data indicate that oysters are still able to spawn and have the potential for restoration.  The data do not reflect survival to harvestable size, nor do they reflect population size in the Bay.</a:t>
            </a:r>
          </a:p>
          <a:p>
            <a:pPr>
              <a:spcBef>
                <a:spcPct val="40000"/>
              </a:spcBef>
              <a:buFontTx/>
              <a:buChar char="•"/>
            </a:pPr>
            <a:r>
              <a:rPr lang="en-US"/>
              <a:t>These data reflect the averages from the natural component of 53 key bars in MD waters.</a:t>
            </a:r>
          </a:p>
          <a:p>
            <a:pPr>
              <a:spcBef>
                <a:spcPct val="40000"/>
              </a:spcBef>
              <a:buFontTx/>
              <a:buChar char="•"/>
            </a:pPr>
            <a:r>
              <a:rPr lang="en-US"/>
              <a:t>Oyster spat set and growth to adult stages are affected by freshwater flows to the Bay.  At lower salinities, although growth is slower and potential for spat set is lower, oyster diseases caused by MSX and Dermo are kept in check.  However, extremely low salinities may result in high oyster mortality.  At higher salinities, growth and spat set are generally higher, but the potential for diseases caused by MSX and Dermo is more intense.</a:t>
            </a:r>
          </a:p>
          <a:p>
            <a:pPr>
              <a:spcBef>
                <a:spcPct val="40000"/>
              </a:spcBef>
              <a:buFontTx/>
              <a:buChar char="•"/>
            </a:pPr>
            <a:r>
              <a:rPr lang="en-US"/>
              <a:t>MD waters are generally lower in salinity compared to Virginia waters.  Although spat set is lower in MD (compared to VA), survivorship to market size is typically higher than in Virginia.</a:t>
            </a:r>
          </a:p>
          <a:p>
            <a:pPr>
              <a:buFontTx/>
              <a:buChar char="•"/>
            </a:pPr>
            <a:r>
              <a:rPr lang="en-US">
                <a:cs typeface="Times New Roman" pitchFamily="18" charset="0"/>
              </a:rPr>
              <a:t>Oysters are vital to the Bay’s health: they filter the water, improving its clarity; their three-dimensional reefs provide necessary habitat for other Bay species; and historically the oyster fishery provided tremendous economic benefit to the region. Oyster populations in the Chesapeake Bay have been decimated by disease, intense harvest pressure and poor water quality.</a:t>
            </a:r>
            <a:r>
              <a:rPr lang="en-US"/>
              <a:t> </a:t>
            </a:r>
          </a:p>
          <a:p>
            <a:pPr>
              <a:spcBef>
                <a:spcPct val="40000"/>
              </a:spcBef>
              <a:buFontTx/>
              <a:buChar char="•"/>
            </a:pPr>
            <a:r>
              <a:rPr lang="en-US"/>
              <a:t>For more information, contact Mike Fritz at CBPO (1-800-968-7229, ext. 721).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2E446-CE1E-49B3-8EB0-F6D1B5290DAE}" type="slidenum">
              <a:rPr lang="en-US"/>
              <a:pPr/>
              <a:t>4</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cs typeface="Times New Roman" pitchFamily="18" charset="0"/>
              </a:rPr>
              <a:t>In response to increased understanding and awareness of environmental problems, a new approach termed “ecosystem management” emerged in the late 1980's and has subsequently been widely embraced by academics, politicians, and federal agencies.  Ecosystem management represents a departure from traditional management approaches by addressing the interaction between biotic and abiotic components within a land or seascape, while at the same time incorporating human concerns (Szaro et al., 1998).  In this approach, entire ecological systems, and the ecological processes within them, become the framework for management efforts.</a:t>
            </a:r>
            <a:r>
              <a:rPr lang="en-US">
                <a:latin typeface="Tms Rmn" charset="0"/>
                <a:cs typeface="Times New Roman" pitchFamily="18" charset="0"/>
              </a:rPr>
              <a:t> </a:t>
            </a:r>
            <a:r>
              <a:rPr lang="en-US">
                <a:cs typeface="Times New Roman" pitchFamily="18" charset="0"/>
              </a:rPr>
              <a:t>Ecosystem management has been proposed as a new “paradigm” of management and an improved framework for protecting resources over the long-term and achieving sustainable development practices (Cortner and Moote, 1999).  At least 18 federal agencies have committed to the principles of ecosystem management and are exploring how this concept can be incorporated into their present day activities (Haeubner and Franklin, 1996; Haeubner, 1998).  A recent survey identified over 600 ecosystem management projects ranging from the Greater Yellowstone Ecosystem (GYE) and the Everglades Ecosystem to the Chesapeake Bay and the Gulf of Maine (GOM) (Yaffee et al., 1996).</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00E32-BA01-4133-A6B2-B4C8B856AF19}" type="slidenum">
              <a:rPr lang="en-US"/>
              <a:pPr/>
              <a:t>39</a:t>
            </a:fld>
            <a:endParaRPr lang="en-US"/>
          </a:p>
        </p:txBody>
      </p:sp>
      <p:sp>
        <p:nvSpPr>
          <p:cNvPr id="33794"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33795"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Controlling chemical contaminants has improved conditions in the Bay.</a:t>
            </a:r>
          </a:p>
          <a:p>
            <a:r>
              <a:rPr lang="en-US" b="1"/>
              <a:t>Bald eagles are no longer endangered due to the ban on the pesticide DDT and subsequent habitat improvements.</a:t>
            </a:r>
          </a:p>
          <a:p>
            <a:r>
              <a:rPr lang="en-US" sz="1100"/>
              <a:t>Additional information:</a:t>
            </a:r>
          </a:p>
          <a:p>
            <a:r>
              <a:rPr lang="en-US" sz="1100"/>
              <a:t>-In 2000 there were 533 active nests fledging 813 young eagles in the MD, PA, VA and DC portions of the Chesapeake Bay basin.  These  represent increases from 1999 numbers, which were 486 and 706 respectively.  Additionally, there were 560  nesting pairs in the basin in 2000.  This was the first year an active nest and a fledgling was reported for DC.</a:t>
            </a:r>
          </a:p>
          <a:p>
            <a:r>
              <a:rPr lang="en-US" sz="1100"/>
              <a:t>The ratio between active nests and young is increasing, showing that more young are being fledged per nest.</a:t>
            </a:r>
          </a:p>
          <a:p>
            <a:r>
              <a:rPr lang="en-US" sz="1100"/>
              <a:t>The Bald Eagle was officially downlisted, from endangered to threatened, nationwide, in July 1995.  The threshold for downlisting Chesapeake basin populations from endangered to threatened continues to be met (175-250 nesting pairs basinwide with a productivity of 1.1 eaglets per active nest).</a:t>
            </a:r>
          </a:p>
          <a:p>
            <a:r>
              <a:rPr lang="en-US" sz="1100"/>
              <a:t>The threshold for downlisting the Chesapeake basin populations to a non-threatened status has been partially met:  300-400 nesting pairs and 1.1 eaglets per active nest sustained over five years.  However, another criteria, requiring the permanent protection of habitat for 300-400 nesting pairs, has not yet been met.</a:t>
            </a:r>
          </a:p>
          <a:p>
            <a:r>
              <a:rPr lang="en-US" sz="1100"/>
              <a:t>As many as 3,000 pairs of bald eagles may have once inhabited the Chesapeake basin.  Numbers declined dramatically because of habitat destruction, shooting, and contamination by DDT and other chemicals.  DDT contamination caused egg shell brittleness, and fewer young were hatched.</a:t>
            </a:r>
          </a:p>
          <a:p>
            <a:r>
              <a:rPr lang="en-US" sz="1100"/>
              <a:t>In 1977 only 72 active nests could be found in the MD and VA portions of the watershed, and none in the PA portion of the watershed.  With the ban on DDT in 1972, along with habitat improvements, bald eagles have made a comeback.   </a:t>
            </a:r>
          </a:p>
          <a:p>
            <a:r>
              <a:rPr lang="en-US" sz="1100"/>
              <a:t>Some eagle eggs are occasionally exported from the Chesapeake basin to other regions.</a:t>
            </a:r>
          </a:p>
          <a:p>
            <a:r>
              <a:rPr lang="en-US" sz="1100"/>
              <a:t>The long-term success of the bald eagle in this region will depend on how we manage  shoreline habitat.  Eagles require large trees secluded from human intrusion for nesting, roosting, and perching.</a:t>
            </a:r>
          </a:p>
          <a:p>
            <a:r>
              <a:rPr lang="en-US" sz="1100"/>
              <a:t>The rapid rate of shoreline development, if unchecked, will eliminate most large undisturbed forest blocks in the next 50-100 years and will either result in limiting recovery or a declining population.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E0EFD-3611-4CBB-B012-76EBE98BB9C9}" type="slidenum">
              <a:rPr lang="en-US"/>
              <a:pPr/>
              <a:t>40</a:t>
            </a:fld>
            <a:endParaRPr lang="en-US"/>
          </a:p>
        </p:txBody>
      </p:sp>
      <p:sp>
        <p:nvSpPr>
          <p:cNvPr id="101378"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101379"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r>
              <a:rPr lang="en-US" b="1"/>
              <a:t>Hierarchy Level   6   =  Changes in Health, Ecology or Other Effects</a:t>
            </a:r>
          </a:p>
          <a:p>
            <a:pPr>
              <a:spcBef>
                <a:spcPct val="40000"/>
              </a:spcBef>
              <a:buFontTx/>
              <a:buChar char="•"/>
            </a:pPr>
            <a:r>
              <a:rPr lang="en-US"/>
              <a:t>State biologists and the US Fish and Wildlife Service routinely count at least 20 species or species groups of waterfowl each winter in the Bay watershed.  The goal for each species was based on the average number of waterfowl counted in surveys from 1973-1977 or the 1986-1990 average, whichever was greater.</a:t>
            </a:r>
          </a:p>
          <a:p>
            <a:pPr>
              <a:spcBef>
                <a:spcPct val="40000"/>
              </a:spcBef>
              <a:buFontTx/>
              <a:buChar char="•"/>
            </a:pPr>
            <a:r>
              <a:rPr lang="en-US"/>
              <a:t>Goal achievement is determined by comparing the goal to the average count for the most recent five years.</a:t>
            </a:r>
          </a:p>
          <a:p>
            <a:pPr>
              <a:spcBef>
                <a:spcPct val="40000"/>
              </a:spcBef>
              <a:buFontTx/>
              <a:buChar char="•"/>
            </a:pPr>
            <a:r>
              <a:rPr lang="en-US"/>
              <a:t>Coastal march and island habitat restoration and protection are considered necessary to restore the black duck population.</a:t>
            </a:r>
          </a:p>
          <a:p>
            <a:pPr>
              <a:spcBef>
                <a:spcPct val="40000"/>
              </a:spcBef>
              <a:buFontTx/>
              <a:buChar char="•"/>
            </a:pPr>
            <a:r>
              <a:rPr lang="en-US"/>
              <a:t>Nesting habitat preferences are similar for the black duck and mallard, although the mallard will nest in close association with humans.  The majority of resident Chesapeake Bay mallards (those here in summer) are semi-domesticated, and often are associated with housing, marinas and other areas of intense human use.  Resident mallards may negatively affect black duck populations by competing for nest sites and food resources, or through hybridization with black ducks.</a:t>
            </a:r>
          </a:p>
          <a:p>
            <a:pPr>
              <a:spcBef>
                <a:spcPct val="40000"/>
              </a:spcBef>
              <a:buFontTx/>
              <a:buChar char="•"/>
            </a:pPr>
            <a:r>
              <a:rPr lang="en-US"/>
              <a:t>Waterfowl populations are variable because most of the birds are migratory and may not return to the Chesapeake by the time of the survey each year.</a:t>
            </a:r>
          </a:p>
          <a:p>
            <a:pPr>
              <a:spcBef>
                <a:spcPct val="40000"/>
              </a:spcBef>
              <a:buFontTx/>
              <a:buChar char="•"/>
            </a:pPr>
            <a:r>
              <a:rPr lang="en-US"/>
              <a:t>Factors outside the basin, such as conditions on the northern breeding grounds, affect Chesapeake populations.</a:t>
            </a:r>
          </a:p>
          <a:p>
            <a:pPr>
              <a:spcBef>
                <a:spcPct val="40000"/>
              </a:spcBef>
              <a:buFontTx/>
              <a:buChar char="•"/>
            </a:pPr>
            <a:r>
              <a:rPr lang="en-US"/>
              <a:t>Harvest pressure from hunting and poaching also affect Chesapeake populations.</a:t>
            </a:r>
          </a:p>
          <a:p>
            <a:pPr>
              <a:spcBef>
                <a:spcPct val="40000"/>
              </a:spcBef>
              <a:buFontTx/>
              <a:buChar char="•"/>
            </a:pPr>
            <a:r>
              <a:rPr lang="en-US"/>
              <a:t>For more information, contact  Doug Forsell at USFWS (410 573-4560) or Mike Fritz at CBPO </a:t>
            </a:r>
            <a:br>
              <a:rPr lang="en-US"/>
            </a:br>
            <a:r>
              <a:rPr lang="en-US"/>
              <a:t>(1-800-968-7229, ext. 721).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C6BBD-8B47-4961-AA65-6819155291C8}" type="slidenum">
              <a:rPr lang="en-US"/>
              <a:pPr/>
              <a:t>41</a:t>
            </a:fld>
            <a:endParaRPr lang="en-US"/>
          </a:p>
        </p:txBody>
      </p:sp>
      <p:sp>
        <p:nvSpPr>
          <p:cNvPr id="103426" name="Rectangle 2"/>
          <p:cNvSpPr>
            <a:spLocks noChangeArrowheads="1" noTextEdit="1"/>
          </p:cNvSpPr>
          <p:nvPr>
            <p:ph type="sldImg"/>
          </p:nvPr>
        </p:nvSpPr>
        <p:spPr bwMode="auto">
          <a:xfrm>
            <a:off x="1247775" y="0"/>
            <a:ext cx="4360863" cy="3270250"/>
          </a:xfrm>
          <a:prstGeom prst="rect">
            <a:avLst/>
          </a:prstGeom>
          <a:solidFill>
            <a:srgbClr val="FFFFFF"/>
          </a:solidFill>
          <a:ln>
            <a:solidFill>
              <a:srgbClr val="000000"/>
            </a:solidFill>
            <a:miter lim="800000"/>
            <a:headEnd/>
            <a:tailEnd/>
          </a:ln>
        </p:spPr>
      </p:sp>
      <p:sp>
        <p:nvSpPr>
          <p:cNvPr id="103427" name="Rectangle 3"/>
          <p:cNvSpPr>
            <a:spLocks noChangeArrowheads="1"/>
          </p:cNvSpPr>
          <p:nvPr>
            <p:ph type="body" idx="1"/>
          </p:nvPr>
        </p:nvSpPr>
        <p:spPr bwMode="auto">
          <a:xfrm>
            <a:off x="0" y="3305175"/>
            <a:ext cx="6858000" cy="5838825"/>
          </a:xfrm>
          <a:prstGeom prst="rect">
            <a:avLst/>
          </a:prstGeom>
          <a:solidFill>
            <a:srgbClr val="FFFFFF"/>
          </a:solidFill>
          <a:ln>
            <a:solidFill>
              <a:srgbClr val="000000"/>
            </a:solidFill>
            <a:miter lim="800000"/>
            <a:headEnd/>
            <a:tailEnd/>
          </a:ln>
        </p:spPr>
        <p:txBody>
          <a:bodyPr/>
          <a:lstStyle/>
          <a:p>
            <a:pPr algn="ctr">
              <a:spcBef>
                <a:spcPct val="40000"/>
              </a:spcBef>
            </a:pPr>
            <a:r>
              <a:rPr lang="en-US" b="1"/>
              <a:t>Hierarchy Level   6   =  Changes in Health, Ecology or Other Effects</a:t>
            </a:r>
          </a:p>
          <a:p>
            <a:pPr>
              <a:spcBef>
                <a:spcPct val="40000"/>
              </a:spcBef>
              <a:buFontTx/>
              <a:buChar char="•"/>
            </a:pPr>
            <a:r>
              <a:rPr lang="en-US"/>
              <a:t>State biologists and the US Fish and Wildlife Service routinely count at least 20 species or species groups of waterfowl each winter in the Bay watershed.  The goal for each species was based on the average number of waterfowl counted in surveys from 1973-1977 or the 1986-1990 average, whichever was greater.</a:t>
            </a:r>
          </a:p>
          <a:p>
            <a:pPr>
              <a:spcBef>
                <a:spcPct val="40000"/>
              </a:spcBef>
              <a:buFontTx/>
              <a:buChar char="•"/>
            </a:pPr>
            <a:r>
              <a:rPr lang="en-US"/>
              <a:t>Goal achievement is determined by comparing the goal to the average count for the most recent five years.</a:t>
            </a:r>
          </a:p>
          <a:p>
            <a:pPr>
              <a:spcBef>
                <a:spcPct val="40000"/>
              </a:spcBef>
              <a:buFontTx/>
              <a:buChar char="•"/>
            </a:pPr>
            <a:r>
              <a:rPr lang="en-US"/>
              <a:t>Diving ducks are considered good indicators of the Chesapeake's water quality because they not only use surface habitat, but dive to feed on bottom-dwelling plants or animals.  Chesapeake Bay diving duck species include canvasbacks, redheads, scaup, ring-necked ducks, common goldeneye, bufflehead and ruddy ducks.</a:t>
            </a:r>
          </a:p>
          <a:p>
            <a:pPr>
              <a:spcBef>
                <a:spcPct val="40000"/>
              </a:spcBef>
              <a:buFontTx/>
              <a:buChar char="•"/>
            </a:pPr>
            <a:r>
              <a:rPr lang="en-US"/>
              <a:t>Once found Baywide, the redhead population has declined in recent years, with the only significant numbers remaining in the Tangier Sound area.  </a:t>
            </a:r>
          </a:p>
          <a:p>
            <a:pPr>
              <a:spcBef>
                <a:spcPct val="40000"/>
              </a:spcBef>
              <a:buFontTx/>
              <a:buChar char="•"/>
            </a:pPr>
            <a:r>
              <a:rPr lang="en-US"/>
              <a:t>Redheads are dependent on SAV for food.  While both poaching and the loss of SAV have influenced the redhead's decline, it is hoped that a return of SAV will result in a substantial increase of redheads and other diving ducks. </a:t>
            </a:r>
          </a:p>
          <a:p>
            <a:pPr>
              <a:spcBef>
                <a:spcPct val="40000"/>
              </a:spcBef>
              <a:buFontTx/>
              <a:buChar char="•"/>
            </a:pPr>
            <a:r>
              <a:rPr lang="en-US"/>
              <a:t>With the decline of SAV, the canvasback modified its diet to include clams.  Canvasbacks have to consume large numbers of clams to get the same energy as their former SAV diet.  It is not known why the redheads did not also switch their diet to include clams.</a:t>
            </a:r>
          </a:p>
          <a:p>
            <a:pPr>
              <a:spcBef>
                <a:spcPct val="40000"/>
              </a:spcBef>
              <a:buFontTx/>
              <a:buChar char="•"/>
            </a:pPr>
            <a:r>
              <a:rPr lang="en-US"/>
              <a:t>Other diving ducks have always depended on clams and other benthic invertebrates for food.</a:t>
            </a:r>
          </a:p>
          <a:p>
            <a:pPr>
              <a:spcBef>
                <a:spcPct val="40000"/>
              </a:spcBef>
              <a:buFontTx/>
              <a:buChar char="•"/>
            </a:pPr>
            <a:r>
              <a:rPr lang="en-US"/>
              <a:t>Waterfowl populations are variable, because the birds are migratory and may not return to the Chesapeake by the time of the survey each year.</a:t>
            </a:r>
          </a:p>
          <a:p>
            <a:pPr>
              <a:spcBef>
                <a:spcPct val="40000"/>
              </a:spcBef>
              <a:buFontTx/>
              <a:buChar char="•"/>
            </a:pPr>
            <a:r>
              <a:rPr lang="en-US"/>
              <a:t>Factors outside the basin, such as conditions on the northern breeding grounds, affect Chesapeake populations.</a:t>
            </a:r>
          </a:p>
          <a:p>
            <a:pPr>
              <a:spcBef>
                <a:spcPct val="40000"/>
              </a:spcBef>
              <a:buFontTx/>
              <a:buChar char="•"/>
            </a:pPr>
            <a:r>
              <a:rPr lang="en-US"/>
              <a:t>Harvest pressure of hunting and poaching also affect Chesapeake populations.</a:t>
            </a:r>
          </a:p>
          <a:p>
            <a:pPr>
              <a:spcBef>
                <a:spcPct val="40000"/>
              </a:spcBef>
              <a:buFontTx/>
              <a:buChar char="•"/>
            </a:pPr>
            <a:r>
              <a:rPr lang="en-US"/>
              <a:t>For more information, contact Doug Forsell at USFWS (410 573-4560) or Mike Fritz at CBPO </a:t>
            </a:r>
            <a:br>
              <a:rPr lang="en-US"/>
            </a:br>
            <a:r>
              <a:rPr lang="en-US"/>
              <a:t>(1-800-968-7229, ext. 721).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96FD2-EEE6-440D-B4FD-97A5BEA2674C}" type="slidenum">
              <a:rPr lang="en-US"/>
              <a:pPr/>
              <a:t>5</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cs typeface="Times New Roman" pitchFamily="18" charset="0"/>
              </a:rPr>
              <a:t>Ecosystem management is often treated as a modern-day concept and a next generation approach to environmental policy (Estay and Chertow, 1997).  However, the idea was first developed over 50 years ago by Aldo Leopold who wrote that people should take care of the land as a "whole organism" and try to keep all of the cogs and wheels in good working order (Leopold, 1949).  Leopold recognized many of the interdisciplinary principles of ecology, economics, and other human interests associated with managing natural systems today.  Even before Leopold, the less well-known Ecological Society of America's Committee proposed the concept for the Study of Plant and Animal Communities, which recommended protecting ecosystems as well as individual species (Shelford, 1933).  In the late 1970's, the grizzly bear and northern spotted owl controversies coalesced the different historical aspects of ecosystem management into an applied holistic practice (Szaro et al., 1998).  The failure to adequately protect these key species caused resource managers to look more broadly at entire ecological systems and their interrelated habitats as a more effective strategy for maintaining species populations.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EDD95-5B9E-4828-845D-F7F590CAEAE7}" type="slidenum">
              <a:rPr lang="en-US"/>
              <a:pPr/>
              <a:t>6</a:t>
            </a:fld>
            <a:endParaRPr 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cs typeface="Times New Roman" pitchFamily="18" charset="0"/>
              </a:rPr>
              <a:t>A leading literature review by Grumbine (1994) defined ecosystem management as "integrating scientific knowledge of ecological relationships within a complex sociopolitical and values framework toward the general goal of protecting native ecosystem integrity over the long term."  In contrast, the American Forest and Paper Association (1993) defines the term as "a resource management system designed to maintain or enhance ecosystem health and productivity while producing essential commodities and other values to meet human needs and desires within the limits of socially, biologically, and economically acceptable risk."  There are a vast array of definitions proposed for ecosystem management (Christensen et al., 1996; Lackey, 1998; Czech and Krausman, 1997) indicating the amorphous nature of the concept and its practice.  While each definition has a slightly different nuance or focus, most contain the following central elements: 1) protection of ecological integrity, functions, and process; 2) intergenerational sustainability; and 3) incorporation of human needs, values, and interests.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70EBC-306E-40FE-A255-F0AA74426F3B}" type="slidenum">
              <a:rPr lang="en-US"/>
              <a:pPr/>
              <a:t>10</a:t>
            </a:fld>
            <a:endParaRPr lang="en-US"/>
          </a:p>
        </p:txBody>
      </p:sp>
      <p:sp>
        <p:nvSpPr>
          <p:cNvPr id="5122"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5123"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pPr>
              <a:buFontTx/>
              <a:buChar char="-"/>
            </a:pPr>
            <a:r>
              <a:rPr lang="en-US" b="1" dirty="0"/>
              <a:t>largest estuary in north </a:t>
            </a:r>
            <a:r>
              <a:rPr lang="en-US" b="1" dirty="0" err="1"/>
              <a:t>america</a:t>
            </a:r>
            <a:endParaRPr lang="en-US" b="1" dirty="0"/>
          </a:p>
          <a:p>
            <a:pPr>
              <a:buFontTx/>
              <a:buChar char="-"/>
            </a:pPr>
            <a:r>
              <a:rPr lang="en-US" b="1" dirty="0"/>
              <a:t>90% of fresh water comes from 5 major rivers</a:t>
            </a:r>
          </a:p>
          <a:p>
            <a:pPr>
              <a:buFontTx/>
              <a:buChar char="-"/>
            </a:pPr>
            <a:r>
              <a:rPr lang="en-US" b="1" dirty="0"/>
              <a:t>64,000 sq mile watershed covering 6 states.</a:t>
            </a:r>
          </a:p>
          <a:p>
            <a:pPr>
              <a:buFontTx/>
              <a:buChar char="-"/>
            </a:pPr>
            <a:r>
              <a:rPr lang="en-US" b="1" dirty="0"/>
              <a:t>3,600 plant and animal species</a:t>
            </a:r>
          </a:p>
          <a:p>
            <a:pPr>
              <a:buFontTx/>
              <a:buChar char="-"/>
            </a:pPr>
            <a:r>
              <a:rPr lang="en-US" b="1" dirty="0"/>
              <a:t>15 million people in watershed.</a:t>
            </a:r>
          </a:p>
          <a:p>
            <a:r>
              <a:rPr lang="en-US" b="1" dirty="0"/>
              <a:t>Part one.  The Chesapeake Bay is an estuary, where fresh and salt water mix.  It is a very fertile place for things that grow.</a:t>
            </a:r>
          </a:p>
          <a:p>
            <a:r>
              <a:rPr lang="en-US" b="1" dirty="0"/>
              <a:t>About half of the water volume in the Bay is salt water from the Atlantic Ocean.  The other half drains into the Bay from an enormous 64,000 square mile drainage basin or watershed.</a:t>
            </a:r>
          </a:p>
          <a:p>
            <a:r>
              <a:rPr lang="en-US" b="1" dirty="0"/>
              <a:t>Ninety percent of this fresh water is delivered from five major rivers:  the Susquehanna (which is responsible for about 50% just by itself), the Potomac, the James, the Rappahannock and the York.</a:t>
            </a:r>
          </a:p>
          <a:p>
            <a:r>
              <a:rPr lang="en-US" b="1" dirty="0"/>
              <a:t>The Bay's watershed includes parts of six states:  Delaware, Maryland, New York, Pennsylvania, Virginia and West Virginia, as well as the entire District of Columbia.</a:t>
            </a:r>
          </a:p>
          <a:p>
            <a:r>
              <a:rPr lang="en-US" dirty="0"/>
              <a:t>Additional information:</a:t>
            </a:r>
          </a:p>
          <a:p>
            <a:r>
              <a:rPr lang="en-US" dirty="0"/>
              <a:t>-The Chesapeake is the largest estuary in North America. </a:t>
            </a:r>
          </a:p>
          <a:p>
            <a:r>
              <a:rPr lang="en-US" dirty="0"/>
              <a:t>-More than 3,600 different species of plants and animals live in the tidal waters of the Bay.</a:t>
            </a:r>
          </a:p>
          <a:p>
            <a:r>
              <a:rPr lang="en-US" dirty="0"/>
              <a:t>-The landscape which comprises the Bay watershed is made up of many interconnected basins, or watersheds.  Within each watershed, all water runs to the lowest point - a stream, river or the Bay.  On its way, water travels over the surface and across farm fields, forest land, suburban lawns, and city streets, or it seeps into the soil and travels as ground water.  Large watersheds like the Chesapeake Bay are made up of many smaller watersheds across several states.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2A543-34D6-4463-87DD-DDBC2027C586}" type="slidenum">
              <a:rPr lang="en-US"/>
              <a:pPr/>
              <a:t>13</a:t>
            </a:fld>
            <a:endParaRPr lang="en-US"/>
          </a:p>
        </p:txBody>
      </p:sp>
      <p:sp>
        <p:nvSpPr>
          <p:cNvPr id="11266"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11267"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Scientists monitor similar information for nitrogen concentrations.</a:t>
            </a:r>
          </a:p>
          <a:p>
            <a:r>
              <a:rPr lang="en-US" b="1"/>
              <a:t>In some areas nitrogen concentrations are increasing.</a:t>
            </a:r>
          </a:p>
          <a:p>
            <a:r>
              <a:rPr lang="en-US" b="1"/>
              <a:t>In some areas the conditions are only fair or poor.  </a:t>
            </a:r>
          </a:p>
          <a:p>
            <a:r>
              <a:rPr lang="en-US" b="1"/>
              <a:t>Remember, excessive concentrations of nitrogen and phosphorus can lead to harmful algal blooms.</a:t>
            </a:r>
          </a:p>
          <a:p>
            <a:r>
              <a:rPr lang="en-US"/>
              <a:t>Additional information:</a:t>
            </a:r>
          </a:p>
          <a:p>
            <a:pPr>
              <a:spcBef>
                <a:spcPct val="20000"/>
              </a:spcBef>
            </a:pPr>
            <a:r>
              <a:rPr lang="en-US">
                <a:solidFill>
                  <a:srgbClr val="000000"/>
                </a:solidFill>
              </a:rPr>
              <a:t>-Trends show improvements in many areas, some for the first time with addition of year 2000 data: the lower Pocomoke River, eastern lower Bay, and Piscataway and Mattawoman creeks.</a:t>
            </a:r>
          </a:p>
          <a:p>
            <a:pPr>
              <a:spcBef>
                <a:spcPct val="20000"/>
              </a:spcBef>
            </a:pPr>
            <a:r>
              <a:rPr lang="en-US">
                <a:solidFill>
                  <a:srgbClr val="000000"/>
                </a:solidFill>
              </a:rPr>
              <a:t>-Only two areas show degrading trends: the Nanticoke and, for the first time, the Chester River.</a:t>
            </a:r>
          </a:p>
          <a:p>
            <a:pPr>
              <a:spcBef>
                <a:spcPct val="20000"/>
              </a:spcBef>
            </a:pPr>
            <a:r>
              <a:rPr lang="en-US">
                <a:solidFill>
                  <a:srgbClr val="000000"/>
                </a:solidFill>
              </a:rPr>
              <a:t>-Except for the lower Potomac, which dropped from good to fair, the status of other areas is unchanged compared to 1997-1999.</a:t>
            </a:r>
          </a:p>
          <a:p>
            <a:r>
              <a:rPr lang="en-US"/>
              <a:t>-Status and trends are for surface waters only.</a:t>
            </a:r>
          </a:p>
          <a:p>
            <a:r>
              <a:rPr lang="en-US"/>
              <a:t>-Trends are not flow-adjusted and, therefore, reflect observed conditions.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ED075-788B-475A-8BBE-03AC9C52FAE0}" type="slidenum">
              <a:rPr lang="en-US"/>
              <a:pPr/>
              <a:t>14</a:t>
            </a:fld>
            <a:endParaRPr lang="en-US"/>
          </a:p>
        </p:txBody>
      </p:sp>
      <p:sp>
        <p:nvSpPr>
          <p:cNvPr id="13314"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13315"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a:t>Scientists monitor the Bay and its tidal rivers to keep track of the amount of nutrient pollution in the water.  They look at the existing concentrations and also determine whether the concentrations have been increasing or decreasing.</a:t>
            </a:r>
          </a:p>
          <a:p>
            <a:r>
              <a:rPr lang="en-US" b="1"/>
              <a:t>In some areas phosphorus concentrations are increasing.</a:t>
            </a:r>
          </a:p>
          <a:p>
            <a:r>
              <a:rPr lang="en-US" b="1"/>
              <a:t>In some areas the conditions are fair or poor.  This means that the concentrations in those areas are higher than they should be.</a:t>
            </a:r>
          </a:p>
          <a:p>
            <a:r>
              <a:rPr lang="en-US"/>
              <a:t>Additional information:</a:t>
            </a:r>
          </a:p>
          <a:p>
            <a:pPr>
              <a:spcBef>
                <a:spcPct val="20000"/>
              </a:spcBef>
            </a:pPr>
            <a:r>
              <a:rPr lang="en-US">
                <a:solidFill>
                  <a:srgbClr val="000000"/>
                </a:solidFill>
              </a:rPr>
              <a:t>-Trends show improvements in many areas, some for the first time with addition of year 2000 data: the Elk, Nanticoke and Manokin, and the upper Potomac rivers. Improving trends were lost  in the Rappahannock, lower York, Corrotoman and Mattaponi. </a:t>
            </a:r>
          </a:p>
          <a:p>
            <a:pPr>
              <a:spcBef>
                <a:spcPct val="20000"/>
              </a:spcBef>
            </a:pPr>
            <a:r>
              <a:rPr lang="en-US">
                <a:solidFill>
                  <a:srgbClr val="000000"/>
                </a:solidFill>
              </a:rPr>
              <a:t>-Degrading trends are shown in the Bush River, west branch of the Patuxent, and in the middle mainstem Bay.  Fewer areas have good status assessments compared to 1997-1999.</a:t>
            </a:r>
            <a:endParaRPr lang="en-US"/>
          </a:p>
          <a:p>
            <a:r>
              <a:rPr lang="en-US"/>
              <a:t>-Status and trends are for surface waters only.</a:t>
            </a:r>
          </a:p>
          <a:p>
            <a:r>
              <a:rPr lang="en-US"/>
              <a:t>-Trends are not flow-adjusted and, therefore, reflect observed conditions.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5934A-AB27-4E34-875D-36B62D8C7462}" type="slidenum">
              <a:rPr lang="en-US"/>
              <a:pPr/>
              <a:t>15</a:t>
            </a:fld>
            <a:endParaRPr lang="en-US"/>
          </a:p>
        </p:txBody>
      </p:sp>
      <p:sp>
        <p:nvSpPr>
          <p:cNvPr id="17410" name="Rectangle 2"/>
          <p:cNvSpPr>
            <a:spLocks noChangeArrowheads="1" noTextEdit="1"/>
          </p:cNvSpPr>
          <p:nvPr>
            <p:ph type="sldImg"/>
          </p:nvPr>
        </p:nvSpPr>
        <p:spPr bwMode="auto">
          <a:xfrm>
            <a:off x="1158875" y="0"/>
            <a:ext cx="4540250" cy="3405188"/>
          </a:xfrm>
          <a:prstGeom prst="rect">
            <a:avLst/>
          </a:prstGeom>
          <a:solidFill>
            <a:srgbClr val="FFFFFF"/>
          </a:solidFill>
          <a:ln>
            <a:solidFill>
              <a:srgbClr val="000000"/>
            </a:solidFill>
            <a:miter lim="800000"/>
            <a:headEnd/>
            <a:tailEnd/>
          </a:ln>
        </p:spPr>
      </p:sp>
      <p:sp>
        <p:nvSpPr>
          <p:cNvPr id="17411" name="Rectangle 3"/>
          <p:cNvSpPr>
            <a:spLocks noChangeArrowheads="1"/>
          </p:cNvSpPr>
          <p:nvPr>
            <p:ph type="body" idx="1"/>
          </p:nvPr>
        </p:nvSpPr>
        <p:spPr bwMode="auto">
          <a:xfrm>
            <a:off x="0" y="3405188"/>
            <a:ext cx="6858000" cy="5738812"/>
          </a:xfrm>
          <a:prstGeom prst="rect">
            <a:avLst/>
          </a:prstGeom>
          <a:solidFill>
            <a:srgbClr val="FFFFFF"/>
          </a:solidFill>
          <a:ln>
            <a:solidFill>
              <a:srgbClr val="000000"/>
            </a:solidFill>
            <a:miter lim="800000"/>
            <a:headEnd/>
            <a:tailEnd/>
          </a:ln>
        </p:spPr>
        <p:txBody>
          <a:bodyPr/>
          <a:lstStyle/>
          <a:p>
            <a:r>
              <a:rPr lang="en-US" b="1" dirty="0"/>
              <a:t>All pollutants, including nutrient pollution, seep into the groundwater or run off the land when it rains, and enter streams, rivers and the Bay from both  nonpoint sources and point sources.</a:t>
            </a:r>
          </a:p>
          <a:p>
            <a:r>
              <a:rPr lang="en-US" b="1" dirty="0"/>
              <a:t>Nonpoint sources deliver nutrients to the rivers and the Bay from broad areas of the watershed, rather than from one specific point.  For example, </a:t>
            </a:r>
            <a:r>
              <a:rPr lang="en-US" b="1" dirty="0" err="1"/>
              <a:t>stormwater</a:t>
            </a:r>
            <a:r>
              <a:rPr lang="en-US" b="1" dirty="0"/>
              <a:t> runs off the land and carries with it pollution from both agricultural and developed lands.</a:t>
            </a:r>
          </a:p>
          <a:p>
            <a:r>
              <a:rPr lang="en-US" b="1" dirty="0"/>
              <a:t>A point source is a specific location or point of entry, like a pipe, where pollutants enter the waterways.  Industrial sites and wastewater treatment plants are examples of point sources.</a:t>
            </a:r>
          </a:p>
          <a:p>
            <a:r>
              <a:rPr lang="en-US" b="1" dirty="0"/>
              <a:t>Pollutants also enter the air, from both point and nonpoint sources, and then fall onto the land when it rains.  Major sources of pollutants entering the air include automobiles as well as power plants that generate electricity by burning fossil fuels, such as coal and oil.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C7B17E-A433-4CF7-B3A6-356398F2275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3709CD-F087-4769-AD82-B8F53B962F7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DDC3E6-C6E4-45CB-AFEC-2615BA531A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FB316D-F84D-4234-9DB4-7DDA9E624D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72FD71-466D-4030-AD43-8340B3D2BA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0C4D60-CDA2-4B70-AEDD-5B6E9445CC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480446-F27F-404F-908C-A4FA5DC4EA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0880EF-225F-4036-89DE-62385B4BD1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274C90-E6E1-4744-9C4B-DE0AEBF37A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A81B13-1965-4F1F-879F-467287B5DA9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505393-A4AB-4114-8B8D-7F50E74DBB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3045C3-1E58-49FE-8C21-92B865CA8D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2.png"/><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image" Target="../media/image48.wmf"/></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2.xml"/><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hyperlink" Target="http://www.chesapeakebay.net/"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cbf.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04800"/>
            <a:ext cx="7772400" cy="1219200"/>
          </a:xfrm>
          <a:noFill/>
        </p:spPr>
        <p:txBody>
          <a:bodyPr/>
          <a:lstStyle/>
          <a:p>
            <a:r>
              <a:rPr lang="en-US"/>
              <a:t>Overview of Ecosystem Planning &amp; Management</a:t>
            </a:r>
          </a:p>
        </p:txBody>
      </p:sp>
      <p:sp>
        <p:nvSpPr>
          <p:cNvPr id="2051" name="Rectangle 3"/>
          <p:cNvSpPr>
            <a:spLocks noGrp="1" noChangeArrowheads="1"/>
          </p:cNvSpPr>
          <p:nvPr>
            <p:ph type="subTitle" idx="1"/>
          </p:nvPr>
        </p:nvSpPr>
        <p:spPr>
          <a:xfrm>
            <a:off x="1371600" y="5334000"/>
            <a:ext cx="6400800" cy="990600"/>
          </a:xfrm>
        </p:spPr>
        <p:txBody>
          <a:bodyPr/>
          <a:lstStyle/>
          <a:p>
            <a:r>
              <a:rPr lang="en-US" sz="2400" dirty="0"/>
              <a:t>Lecture # 1</a:t>
            </a:r>
          </a:p>
          <a:p>
            <a:r>
              <a:rPr lang="en-US" sz="2400" dirty="0"/>
              <a:t>Dr. Samuel Brody, </a:t>
            </a:r>
            <a:r>
              <a:rPr lang="en-US" sz="2400" dirty="0" smtClean="0"/>
              <a:t>TX</a:t>
            </a:r>
            <a:r>
              <a:rPr lang="en-US" sz="2400" dirty="0"/>
              <a:t>, A&amp;M University</a:t>
            </a:r>
          </a:p>
        </p:txBody>
      </p:sp>
      <p:pic>
        <p:nvPicPr>
          <p:cNvPr id="2053" name="Picture 5" descr="PPRIVER"/>
          <p:cNvPicPr>
            <a:picLocks noChangeAspect="1" noChangeArrowheads="1"/>
          </p:cNvPicPr>
          <p:nvPr/>
        </p:nvPicPr>
        <p:blipFill>
          <a:blip r:embed="rId2" cstate="print"/>
          <a:srcRect/>
          <a:stretch>
            <a:fillRect/>
          </a:stretch>
        </p:blipFill>
        <p:spPr bwMode="auto">
          <a:xfrm>
            <a:off x="3352800" y="1676400"/>
            <a:ext cx="2868613" cy="35433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trshd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2200" y="247650"/>
            <a:ext cx="6958013" cy="6361113"/>
          </a:xfrm>
          <a:prstGeom prst="rect">
            <a:avLst/>
          </a:prstGeom>
          <a:noFill/>
        </p:spPr>
      </p:pic>
      <p:sp>
        <p:nvSpPr>
          <p:cNvPr id="3075" name="Rectangle 3"/>
          <p:cNvSpPr>
            <a:spLocks noGrp="1" noChangeArrowheads="1"/>
          </p:cNvSpPr>
          <p:nvPr>
            <p:ph type="title"/>
          </p:nvPr>
        </p:nvSpPr>
        <p:spPr/>
        <p:txBody>
          <a:bodyPr/>
          <a:lstStyle/>
          <a:p>
            <a:r>
              <a:rPr lang="en-US" sz="5000"/>
              <a:t>Chesapeake Bay Watershed</a:t>
            </a:r>
          </a:p>
        </p:txBody>
      </p:sp>
      <p:sp>
        <p:nvSpPr>
          <p:cNvPr id="3076" name="Text Box 4"/>
          <p:cNvSpPr txBox="1">
            <a:spLocks noChangeArrowheads="1"/>
          </p:cNvSpPr>
          <p:nvPr/>
        </p:nvSpPr>
        <p:spPr bwMode="auto">
          <a:xfrm>
            <a:off x="4521200" y="4203700"/>
            <a:ext cx="1146175"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Maryland</a:t>
            </a:r>
          </a:p>
        </p:txBody>
      </p:sp>
      <p:sp>
        <p:nvSpPr>
          <p:cNvPr id="3077" name="Text Box 5"/>
          <p:cNvSpPr txBox="1">
            <a:spLocks noChangeArrowheads="1"/>
          </p:cNvSpPr>
          <p:nvPr/>
        </p:nvSpPr>
        <p:spPr bwMode="auto">
          <a:xfrm>
            <a:off x="5997575" y="4540250"/>
            <a:ext cx="10922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Delaware</a:t>
            </a:r>
          </a:p>
        </p:txBody>
      </p:sp>
      <p:sp>
        <p:nvSpPr>
          <p:cNvPr id="3078" name="Text Box 6"/>
          <p:cNvSpPr txBox="1">
            <a:spLocks noChangeArrowheads="1"/>
          </p:cNvSpPr>
          <p:nvPr/>
        </p:nvSpPr>
        <p:spPr bwMode="auto">
          <a:xfrm>
            <a:off x="5532438" y="1506538"/>
            <a:ext cx="1201737"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New York</a:t>
            </a:r>
          </a:p>
        </p:txBody>
      </p:sp>
      <p:sp>
        <p:nvSpPr>
          <p:cNvPr id="3079" name="Text Box 7"/>
          <p:cNvSpPr txBox="1">
            <a:spLocks noChangeArrowheads="1"/>
          </p:cNvSpPr>
          <p:nvPr/>
        </p:nvSpPr>
        <p:spPr bwMode="auto">
          <a:xfrm>
            <a:off x="4095750" y="4911725"/>
            <a:ext cx="1144588" cy="581025"/>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District of Columbia</a:t>
            </a:r>
          </a:p>
        </p:txBody>
      </p:sp>
      <p:sp>
        <p:nvSpPr>
          <p:cNvPr id="3080" name="Text Box 8"/>
          <p:cNvSpPr txBox="1">
            <a:spLocks noChangeArrowheads="1"/>
          </p:cNvSpPr>
          <p:nvPr/>
        </p:nvSpPr>
        <p:spPr bwMode="auto">
          <a:xfrm>
            <a:off x="3205163" y="6127750"/>
            <a:ext cx="1020762"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Virginia</a:t>
            </a:r>
          </a:p>
        </p:txBody>
      </p:sp>
      <p:sp>
        <p:nvSpPr>
          <p:cNvPr id="3081" name="Text Box 9"/>
          <p:cNvSpPr txBox="1">
            <a:spLocks noChangeArrowheads="1"/>
          </p:cNvSpPr>
          <p:nvPr/>
        </p:nvSpPr>
        <p:spPr bwMode="auto">
          <a:xfrm>
            <a:off x="2208213" y="4672013"/>
            <a:ext cx="1533525"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West Virginia</a:t>
            </a:r>
          </a:p>
        </p:txBody>
      </p:sp>
      <p:sp>
        <p:nvSpPr>
          <p:cNvPr id="3082" name="Text Box 10"/>
          <p:cNvSpPr txBox="1">
            <a:spLocks noChangeArrowheads="1"/>
          </p:cNvSpPr>
          <p:nvPr/>
        </p:nvSpPr>
        <p:spPr bwMode="auto">
          <a:xfrm>
            <a:off x="3073400" y="2719388"/>
            <a:ext cx="1533525"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Pennsylvania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074"/>
          <p:cNvPicPr>
            <a:picLocks noChangeAspect="1" noChangeArrowheads="1"/>
          </p:cNvPicPr>
          <p:nvPr/>
        </p:nvPicPr>
        <p:blipFill>
          <a:blip r:embed="rId2" cstate="print"/>
          <a:srcRect/>
          <a:stretch>
            <a:fillRect/>
          </a:stretch>
        </p:blipFill>
        <p:spPr bwMode="auto">
          <a:xfrm>
            <a:off x="1962150" y="14288"/>
            <a:ext cx="5219700" cy="682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BEI"/>
          <p:cNvPicPr>
            <a:picLocks noChangeAspect="1" noChangeArrowheads="1"/>
          </p:cNvPicPr>
          <p:nvPr/>
        </p:nvPicPr>
        <p:blipFill>
          <a:blip r:embed="rId2" cstate="print"/>
          <a:srcRect/>
          <a:stretch>
            <a:fillRect/>
          </a:stretch>
        </p:blipFill>
        <p:spPr bwMode="auto">
          <a:xfrm>
            <a:off x="304800" y="1600200"/>
            <a:ext cx="3840163" cy="2435225"/>
          </a:xfrm>
          <a:prstGeom prst="rect">
            <a:avLst/>
          </a:prstGeom>
          <a:noFill/>
        </p:spPr>
      </p:pic>
      <p:sp>
        <p:nvSpPr>
          <p:cNvPr id="8195" name="Rectangle 3"/>
          <p:cNvSpPr>
            <a:spLocks noGrp="1" noChangeArrowheads="1"/>
          </p:cNvSpPr>
          <p:nvPr>
            <p:ph type="title"/>
          </p:nvPr>
        </p:nvSpPr>
        <p:spPr>
          <a:xfrm>
            <a:off x="685800" y="609600"/>
            <a:ext cx="7772400" cy="838200"/>
          </a:xfrm>
        </p:spPr>
        <p:txBody>
          <a:bodyPr/>
          <a:lstStyle/>
          <a:p>
            <a:r>
              <a:rPr lang="en-US"/>
              <a:t>Value of the Bay</a:t>
            </a:r>
          </a:p>
        </p:txBody>
      </p:sp>
      <p:pic>
        <p:nvPicPr>
          <p:cNvPr id="8196" name="Picture 4" descr="PBIRT"/>
          <p:cNvPicPr>
            <a:picLocks noChangeAspect="1" noChangeArrowheads="1"/>
          </p:cNvPicPr>
          <p:nvPr/>
        </p:nvPicPr>
        <p:blipFill>
          <a:blip r:embed="rId3" cstate="print"/>
          <a:srcRect/>
          <a:stretch>
            <a:fillRect/>
          </a:stretch>
        </p:blipFill>
        <p:spPr bwMode="auto">
          <a:xfrm>
            <a:off x="4648200" y="1524000"/>
            <a:ext cx="3783013" cy="2446338"/>
          </a:xfrm>
          <a:prstGeom prst="rect">
            <a:avLst/>
          </a:prstGeom>
          <a:noFill/>
        </p:spPr>
      </p:pic>
      <p:pic>
        <p:nvPicPr>
          <p:cNvPr id="8197" name="Picture 5" descr="PBIHW"/>
          <p:cNvPicPr>
            <a:picLocks noChangeAspect="1" noChangeArrowheads="1"/>
          </p:cNvPicPr>
          <p:nvPr/>
        </p:nvPicPr>
        <p:blipFill>
          <a:blip r:embed="rId4" cstate="print"/>
          <a:srcRect/>
          <a:stretch>
            <a:fillRect/>
          </a:stretch>
        </p:blipFill>
        <p:spPr bwMode="auto">
          <a:xfrm>
            <a:off x="2971800" y="4191000"/>
            <a:ext cx="3600450" cy="2435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6063" y="285750"/>
            <a:ext cx="3090862" cy="2430463"/>
          </a:xfrm>
        </p:spPr>
        <p:txBody>
          <a:bodyPr/>
          <a:lstStyle/>
          <a:p>
            <a:r>
              <a:rPr lang="en-US" sz="3200"/>
              <a:t>Status and Trends</a:t>
            </a:r>
            <a:br>
              <a:rPr lang="en-US" sz="3200"/>
            </a:br>
            <a:r>
              <a:rPr lang="en-US" sz="3200"/>
              <a:t>in Nitrogen Concentrations</a:t>
            </a:r>
            <a:br>
              <a:rPr lang="en-US" sz="3200"/>
            </a:br>
            <a:r>
              <a:rPr lang="en-US" sz="3200"/>
              <a:t>in the Bay and</a:t>
            </a:r>
            <a:br>
              <a:rPr lang="en-US" sz="3200"/>
            </a:br>
            <a:r>
              <a:rPr lang="en-US" sz="3200"/>
              <a:t>its Tidal Rivers</a:t>
            </a:r>
          </a:p>
        </p:txBody>
      </p:sp>
      <p:pic>
        <p:nvPicPr>
          <p:cNvPr id="10243" name="Picture 3" descr="NCON00C"/>
          <p:cNvPicPr>
            <a:picLocks noChangeAspect="1" noChangeArrowheads="1"/>
          </p:cNvPicPr>
          <p:nvPr/>
        </p:nvPicPr>
        <p:blipFill>
          <a:blip r:embed="rId3" cstate="print"/>
          <a:srcRect/>
          <a:stretch>
            <a:fillRect/>
          </a:stretch>
        </p:blipFill>
        <p:spPr bwMode="auto">
          <a:xfrm>
            <a:off x="3333750" y="244475"/>
            <a:ext cx="5548313" cy="635635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Pcon00c"/>
          <p:cNvPicPr>
            <a:picLocks noChangeAspect="1" noChangeArrowheads="1"/>
          </p:cNvPicPr>
          <p:nvPr/>
        </p:nvPicPr>
        <p:blipFill>
          <a:blip r:embed="rId3" cstate="print"/>
          <a:srcRect/>
          <a:stretch>
            <a:fillRect/>
          </a:stretch>
        </p:blipFill>
        <p:spPr bwMode="auto">
          <a:xfrm>
            <a:off x="3222625" y="246063"/>
            <a:ext cx="5676900" cy="6376987"/>
          </a:xfrm>
          <a:prstGeom prst="rect">
            <a:avLst/>
          </a:prstGeom>
          <a:noFill/>
        </p:spPr>
      </p:pic>
      <p:sp>
        <p:nvSpPr>
          <p:cNvPr id="12291" name="Rectangle 3"/>
          <p:cNvSpPr>
            <a:spLocks noGrp="1" noChangeArrowheads="1"/>
          </p:cNvSpPr>
          <p:nvPr>
            <p:ph type="title"/>
          </p:nvPr>
        </p:nvSpPr>
        <p:spPr>
          <a:xfrm>
            <a:off x="304800" y="609600"/>
            <a:ext cx="2819400" cy="1600200"/>
          </a:xfrm>
        </p:spPr>
        <p:txBody>
          <a:bodyPr/>
          <a:lstStyle/>
          <a:p>
            <a:r>
              <a:rPr lang="en-US" sz="3200"/>
              <a:t>Status and</a:t>
            </a:r>
            <a:r>
              <a:rPr lang="en-US" sz="3700"/>
              <a:t> </a:t>
            </a:r>
            <a:r>
              <a:rPr lang="en-US" sz="3200"/>
              <a:t>Trends</a:t>
            </a:r>
            <a:br>
              <a:rPr lang="en-US" sz="3200"/>
            </a:br>
            <a:r>
              <a:rPr lang="en-US" sz="3200"/>
              <a:t>in Phosphorus Concentrations</a:t>
            </a:r>
            <a:br>
              <a:rPr lang="en-US" sz="3200"/>
            </a:br>
            <a:r>
              <a:rPr lang="en-US" sz="3200"/>
              <a:t>in the Bay and </a:t>
            </a:r>
            <a:br>
              <a:rPr lang="en-US" sz="3200"/>
            </a:br>
            <a:r>
              <a:rPr lang="en-US" sz="3200"/>
              <a:t>its Tidal Rivers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8077200" cy="685800"/>
          </a:xfrm>
        </p:spPr>
        <p:txBody>
          <a:bodyPr/>
          <a:lstStyle/>
          <a:p>
            <a:r>
              <a:rPr lang="en-US"/>
              <a:t>Sources of Pollutants to the Bay</a:t>
            </a:r>
          </a:p>
        </p:txBody>
      </p:sp>
      <p:pic>
        <p:nvPicPr>
          <p:cNvPr id="16387" name="Picture 3" descr="Arrow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 y="3781425"/>
            <a:ext cx="5397500" cy="2478088"/>
          </a:xfrm>
          <a:prstGeom prst="rect">
            <a:avLst/>
          </a:prstGeom>
          <a:noFill/>
        </p:spPr>
      </p:pic>
      <p:pic>
        <p:nvPicPr>
          <p:cNvPr id="16388" name="Picture 4" descr="shoreli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48325" y="782638"/>
            <a:ext cx="3224213" cy="5746750"/>
          </a:xfrm>
          <a:prstGeom prst="rect">
            <a:avLst/>
          </a:prstGeom>
          <a:noFill/>
        </p:spPr>
      </p:pic>
      <p:pic>
        <p:nvPicPr>
          <p:cNvPr id="16389" name="Picture 5" descr="Arrow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838200"/>
            <a:ext cx="5907088" cy="2825750"/>
          </a:xfrm>
          <a:prstGeom prst="rect">
            <a:avLst/>
          </a:prstGeom>
          <a:noFill/>
        </p:spPr>
      </p:pic>
      <p:sp>
        <p:nvSpPr>
          <p:cNvPr id="16390" name="Text Box 6"/>
          <p:cNvSpPr txBox="1">
            <a:spLocks noChangeArrowheads="1"/>
          </p:cNvSpPr>
          <p:nvPr/>
        </p:nvSpPr>
        <p:spPr bwMode="auto">
          <a:xfrm>
            <a:off x="290513" y="1908175"/>
            <a:ext cx="1471612" cy="762000"/>
          </a:xfrm>
          <a:prstGeom prst="rect">
            <a:avLst/>
          </a:prstGeom>
          <a:noFill/>
          <a:ln w="12700">
            <a:noFill/>
            <a:miter lim="800000"/>
            <a:headEnd type="none" w="sm" len="sm"/>
            <a:tailEnd type="none" w="sm" len="sm"/>
          </a:ln>
          <a:effectLst/>
        </p:spPr>
        <p:txBody>
          <a:bodyPr>
            <a:spAutoFit/>
          </a:bodyPr>
          <a:lstStyle/>
          <a:p>
            <a:pPr algn="ctr" eaLnBrk="0" hangingPunct="0"/>
            <a:r>
              <a:rPr lang="en-US" sz="2200" b="1">
                <a:solidFill>
                  <a:schemeClr val="bg1"/>
                </a:solidFill>
                <a:latin typeface="Arial" pitchFamily="34" charset="0"/>
              </a:rPr>
              <a:t>Nonpoint Sources</a:t>
            </a:r>
          </a:p>
        </p:txBody>
      </p:sp>
      <p:sp>
        <p:nvSpPr>
          <p:cNvPr id="16391" name="Text Box 7"/>
          <p:cNvSpPr txBox="1">
            <a:spLocks noChangeArrowheads="1"/>
          </p:cNvSpPr>
          <p:nvPr/>
        </p:nvSpPr>
        <p:spPr bwMode="auto">
          <a:xfrm>
            <a:off x="1611313" y="1958975"/>
            <a:ext cx="4341812" cy="641350"/>
          </a:xfrm>
          <a:prstGeom prst="rect">
            <a:avLst/>
          </a:prstGeom>
          <a:noFill/>
          <a:ln w="12700">
            <a:noFill/>
            <a:miter lim="800000"/>
            <a:headEnd type="none" w="sm" len="sm"/>
            <a:tailEnd type="none" w="sm" len="sm"/>
          </a:ln>
          <a:effectLst/>
        </p:spPr>
        <p:txBody>
          <a:bodyPr>
            <a:spAutoFit/>
          </a:bodyPr>
          <a:lstStyle/>
          <a:p>
            <a:pPr eaLnBrk="0" hangingPunct="0">
              <a:buFontTx/>
              <a:buChar char="•"/>
            </a:pPr>
            <a:r>
              <a:rPr lang="en-US" sz="1800" b="1">
                <a:solidFill>
                  <a:schemeClr val="bg1"/>
                </a:solidFill>
                <a:latin typeface="Arial" pitchFamily="34" charset="0"/>
              </a:rPr>
              <a:t>Run-off from farmland</a:t>
            </a:r>
          </a:p>
          <a:p>
            <a:pPr eaLnBrk="0" hangingPunct="0">
              <a:buFontTx/>
              <a:buChar char="•"/>
            </a:pPr>
            <a:r>
              <a:rPr lang="en-US" sz="1800" b="1">
                <a:solidFill>
                  <a:schemeClr val="bg1"/>
                </a:solidFill>
                <a:latin typeface="Arial" pitchFamily="34" charset="0"/>
              </a:rPr>
              <a:t>Run-off from lawns and paved areas</a:t>
            </a:r>
          </a:p>
        </p:txBody>
      </p:sp>
      <p:sp>
        <p:nvSpPr>
          <p:cNvPr id="16392" name="Text Box 8"/>
          <p:cNvSpPr txBox="1">
            <a:spLocks noChangeArrowheads="1"/>
          </p:cNvSpPr>
          <p:nvPr/>
        </p:nvSpPr>
        <p:spPr bwMode="auto">
          <a:xfrm>
            <a:off x="307975" y="4708525"/>
            <a:ext cx="1471613" cy="762000"/>
          </a:xfrm>
          <a:prstGeom prst="rect">
            <a:avLst/>
          </a:prstGeom>
          <a:noFill/>
          <a:ln w="12700">
            <a:noFill/>
            <a:miter lim="800000"/>
            <a:headEnd type="none" w="sm" len="sm"/>
            <a:tailEnd type="none" w="sm" len="sm"/>
          </a:ln>
          <a:effectLst/>
        </p:spPr>
        <p:txBody>
          <a:bodyPr>
            <a:spAutoFit/>
          </a:bodyPr>
          <a:lstStyle/>
          <a:p>
            <a:pPr algn="ctr" eaLnBrk="0" hangingPunct="0"/>
            <a:r>
              <a:rPr lang="en-US" sz="2200" b="1">
                <a:solidFill>
                  <a:schemeClr val="bg1"/>
                </a:solidFill>
                <a:latin typeface="Arial" pitchFamily="34" charset="0"/>
              </a:rPr>
              <a:t>Point Sources</a:t>
            </a:r>
          </a:p>
        </p:txBody>
      </p:sp>
      <p:sp>
        <p:nvSpPr>
          <p:cNvPr id="16393" name="Text Box 9"/>
          <p:cNvSpPr txBox="1">
            <a:spLocks noChangeArrowheads="1"/>
          </p:cNvSpPr>
          <p:nvPr/>
        </p:nvSpPr>
        <p:spPr bwMode="auto">
          <a:xfrm>
            <a:off x="1628775" y="4759325"/>
            <a:ext cx="4189413" cy="641350"/>
          </a:xfrm>
          <a:prstGeom prst="rect">
            <a:avLst/>
          </a:prstGeom>
          <a:noFill/>
          <a:ln w="12700">
            <a:noFill/>
            <a:miter lim="800000"/>
            <a:headEnd type="none" w="sm" len="sm"/>
            <a:tailEnd type="none" w="sm" len="sm"/>
          </a:ln>
          <a:effectLst/>
        </p:spPr>
        <p:txBody>
          <a:bodyPr>
            <a:spAutoFit/>
          </a:bodyPr>
          <a:lstStyle/>
          <a:p>
            <a:pPr eaLnBrk="0" hangingPunct="0">
              <a:buFontTx/>
              <a:buChar char="•"/>
            </a:pPr>
            <a:r>
              <a:rPr lang="en-US" sz="1800" b="1">
                <a:solidFill>
                  <a:schemeClr val="bg1"/>
                </a:solidFill>
                <a:latin typeface="Arial" pitchFamily="34" charset="0"/>
              </a:rPr>
              <a:t>Industry</a:t>
            </a:r>
          </a:p>
          <a:p>
            <a:pPr eaLnBrk="0" hangingPunct="0">
              <a:buFontTx/>
              <a:buChar char="•"/>
            </a:pPr>
            <a:r>
              <a:rPr lang="en-US" sz="1800" b="1">
                <a:solidFill>
                  <a:schemeClr val="bg1"/>
                </a:solidFill>
                <a:latin typeface="Arial" pitchFamily="34" charset="0"/>
              </a:rPr>
              <a:t>Wastewater Treatment Plants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4294967295"/>
          </p:nvPr>
        </p:nvSpPr>
        <p:spPr>
          <a:xfrm>
            <a:off x="0" y="3886200"/>
            <a:ext cx="6400800" cy="1752600"/>
          </a:xfrm>
        </p:spPr>
        <p:txBody>
          <a:bodyPr/>
          <a:lstStyle/>
          <a:p>
            <a:pPr marL="0" indent="0" algn="ctr">
              <a:buFontTx/>
              <a:buNone/>
            </a:pPr>
            <a:r>
              <a:rPr lang="en-US"/>
              <a:t> </a:t>
            </a:r>
          </a:p>
        </p:txBody>
      </p:sp>
      <p:sp>
        <p:nvSpPr>
          <p:cNvPr id="18436" name="Text Box 4"/>
          <p:cNvSpPr txBox="1">
            <a:spLocks noChangeArrowheads="1"/>
          </p:cNvSpPr>
          <p:nvPr/>
        </p:nvSpPr>
        <p:spPr bwMode="auto">
          <a:xfrm>
            <a:off x="260350" y="328613"/>
            <a:ext cx="8609013" cy="762000"/>
          </a:xfrm>
          <a:prstGeom prst="rect">
            <a:avLst/>
          </a:prstGeom>
          <a:noFill/>
          <a:ln w="12700">
            <a:noFill/>
            <a:miter lim="800000"/>
            <a:headEnd type="none" w="sm" len="sm"/>
            <a:tailEnd type="none" w="sm" len="sm"/>
          </a:ln>
          <a:effectLst/>
        </p:spPr>
        <p:txBody>
          <a:bodyPr>
            <a:spAutoFit/>
          </a:bodyPr>
          <a:lstStyle/>
          <a:p>
            <a:pPr algn="ctr" eaLnBrk="0" hangingPunct="0"/>
            <a:r>
              <a:rPr lang="en-US" sz="2200" b="1">
                <a:solidFill>
                  <a:srgbClr val="000099"/>
                </a:solidFill>
                <a:latin typeface="Arial" pitchFamily="34" charset="0"/>
              </a:rPr>
              <a:t>Stormwater and groundwater carry nutrients into rivers and the Bay from a variety of nonpoint sources.</a:t>
            </a:r>
          </a:p>
        </p:txBody>
      </p:sp>
      <p:pic>
        <p:nvPicPr>
          <p:cNvPr id="18437" name="Picture 5" descr="PWNPS"/>
          <p:cNvPicPr>
            <a:picLocks noChangeAspect="1" noChangeArrowheads="1"/>
          </p:cNvPicPr>
          <p:nvPr/>
        </p:nvPicPr>
        <p:blipFill>
          <a:blip r:embed="rId3" cstate="print"/>
          <a:srcRect/>
          <a:stretch>
            <a:fillRect/>
          </a:stretch>
        </p:blipFill>
        <p:spPr bwMode="auto">
          <a:xfrm>
            <a:off x="2514600" y="1531938"/>
            <a:ext cx="4343400" cy="44116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219200"/>
          </a:xfrm>
        </p:spPr>
        <p:txBody>
          <a:bodyPr/>
          <a:lstStyle/>
          <a:p>
            <a:r>
              <a:rPr lang="en-US" sz="3200" b="1"/>
              <a:t>The Chesapeake Bay Program Partnership</a:t>
            </a:r>
          </a:p>
        </p:txBody>
      </p:sp>
      <p:sp>
        <p:nvSpPr>
          <p:cNvPr id="20483" name="AutoShape 3"/>
          <p:cNvSpPr>
            <a:spLocks noChangeArrowheads="1"/>
          </p:cNvSpPr>
          <p:nvPr/>
        </p:nvSpPr>
        <p:spPr bwMode="auto">
          <a:xfrm>
            <a:off x="522288" y="1203325"/>
            <a:ext cx="2459037" cy="1943100"/>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pPr algn="ctr" eaLnBrk="0" hangingPunct="0"/>
            <a:endParaRPr lang="en-US" sz="2800"/>
          </a:p>
        </p:txBody>
      </p:sp>
      <p:sp>
        <p:nvSpPr>
          <p:cNvPr id="20484" name="AutoShape 4"/>
          <p:cNvSpPr>
            <a:spLocks noChangeArrowheads="1"/>
          </p:cNvSpPr>
          <p:nvPr/>
        </p:nvSpPr>
        <p:spPr bwMode="auto">
          <a:xfrm>
            <a:off x="563563" y="3627438"/>
            <a:ext cx="2459037" cy="1943100"/>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sp>
        <p:nvSpPr>
          <p:cNvPr id="20485" name="AutoShape 5"/>
          <p:cNvSpPr>
            <a:spLocks noChangeArrowheads="1"/>
          </p:cNvSpPr>
          <p:nvPr/>
        </p:nvSpPr>
        <p:spPr bwMode="auto">
          <a:xfrm>
            <a:off x="3341688" y="3624263"/>
            <a:ext cx="2459037" cy="1943100"/>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sp>
        <p:nvSpPr>
          <p:cNvPr id="20486" name="AutoShape 6"/>
          <p:cNvSpPr>
            <a:spLocks noChangeArrowheads="1"/>
          </p:cNvSpPr>
          <p:nvPr/>
        </p:nvSpPr>
        <p:spPr bwMode="auto">
          <a:xfrm>
            <a:off x="3368675" y="1189038"/>
            <a:ext cx="2459038" cy="1943100"/>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sp>
        <p:nvSpPr>
          <p:cNvPr id="20487" name="AutoShape 7"/>
          <p:cNvSpPr>
            <a:spLocks noChangeArrowheads="1"/>
          </p:cNvSpPr>
          <p:nvPr/>
        </p:nvSpPr>
        <p:spPr bwMode="auto">
          <a:xfrm>
            <a:off x="6199188" y="1211263"/>
            <a:ext cx="2459037" cy="1628775"/>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sp>
        <p:nvSpPr>
          <p:cNvPr id="20488" name="AutoShape 8"/>
          <p:cNvSpPr>
            <a:spLocks noChangeArrowheads="1"/>
          </p:cNvSpPr>
          <p:nvPr/>
        </p:nvSpPr>
        <p:spPr bwMode="auto">
          <a:xfrm>
            <a:off x="6221413" y="2982913"/>
            <a:ext cx="2459037" cy="1628775"/>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sp>
        <p:nvSpPr>
          <p:cNvPr id="20489" name="AutoShape 9"/>
          <p:cNvSpPr>
            <a:spLocks noChangeArrowheads="1"/>
          </p:cNvSpPr>
          <p:nvPr/>
        </p:nvSpPr>
        <p:spPr bwMode="auto">
          <a:xfrm>
            <a:off x="6191250" y="4783138"/>
            <a:ext cx="2459038" cy="1628775"/>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endParaRPr lang="en-US"/>
          </a:p>
        </p:txBody>
      </p:sp>
      <p:pic>
        <p:nvPicPr>
          <p:cNvPr id="20490" name="Picture 10" descr="FLAGMD"/>
          <p:cNvPicPr>
            <a:picLocks noChangeAspect="1" noChangeArrowheads="1"/>
          </p:cNvPicPr>
          <p:nvPr/>
        </p:nvPicPr>
        <p:blipFill>
          <a:blip r:embed="rId3" cstate="print"/>
          <a:srcRect/>
          <a:stretch>
            <a:fillRect/>
          </a:stretch>
        </p:blipFill>
        <p:spPr bwMode="auto">
          <a:xfrm>
            <a:off x="695325" y="1701800"/>
            <a:ext cx="2132013" cy="1330325"/>
          </a:xfrm>
          <a:prstGeom prst="rect">
            <a:avLst/>
          </a:prstGeom>
          <a:noFill/>
        </p:spPr>
      </p:pic>
      <p:pic>
        <p:nvPicPr>
          <p:cNvPr id="20491" name="Picture 11" descr="vaflag"/>
          <p:cNvPicPr>
            <a:picLocks noChangeAspect="1" noChangeArrowheads="1"/>
          </p:cNvPicPr>
          <p:nvPr/>
        </p:nvPicPr>
        <p:blipFill>
          <a:blip r:embed="rId4" cstate="print"/>
          <a:srcRect/>
          <a:stretch>
            <a:fillRect/>
          </a:stretch>
        </p:blipFill>
        <p:spPr bwMode="auto">
          <a:xfrm>
            <a:off x="3554413" y="1687513"/>
            <a:ext cx="2055812" cy="1371600"/>
          </a:xfrm>
          <a:prstGeom prst="rect">
            <a:avLst/>
          </a:prstGeom>
          <a:noFill/>
        </p:spPr>
      </p:pic>
      <p:pic>
        <p:nvPicPr>
          <p:cNvPr id="20492" name="Picture 12" descr="dcflag"/>
          <p:cNvPicPr>
            <a:picLocks noChangeAspect="1" noChangeArrowheads="1"/>
          </p:cNvPicPr>
          <p:nvPr/>
        </p:nvPicPr>
        <p:blipFill>
          <a:blip r:embed="rId5" cstate="print"/>
          <a:srcRect/>
          <a:stretch>
            <a:fillRect/>
          </a:stretch>
        </p:blipFill>
        <p:spPr bwMode="auto">
          <a:xfrm>
            <a:off x="6565900" y="3457575"/>
            <a:ext cx="1795463" cy="1077913"/>
          </a:xfrm>
          <a:prstGeom prst="rect">
            <a:avLst/>
          </a:prstGeom>
          <a:noFill/>
        </p:spPr>
      </p:pic>
      <p:pic>
        <p:nvPicPr>
          <p:cNvPr id="20493" name="Picture 13" descr="paflag"/>
          <p:cNvPicPr>
            <a:picLocks noChangeAspect="1" noChangeArrowheads="1"/>
          </p:cNvPicPr>
          <p:nvPr/>
        </p:nvPicPr>
        <p:blipFill>
          <a:blip r:embed="rId6" cstate="print"/>
          <a:srcRect/>
          <a:stretch>
            <a:fillRect/>
          </a:stretch>
        </p:blipFill>
        <p:spPr bwMode="auto">
          <a:xfrm>
            <a:off x="6667500" y="1622425"/>
            <a:ext cx="1614488" cy="1179513"/>
          </a:xfrm>
          <a:prstGeom prst="rect">
            <a:avLst/>
          </a:prstGeom>
          <a:noFill/>
        </p:spPr>
      </p:pic>
      <p:sp>
        <p:nvSpPr>
          <p:cNvPr id="20494" name="Rectangle 14"/>
          <p:cNvSpPr>
            <a:spLocks noChangeArrowheads="1"/>
          </p:cNvSpPr>
          <p:nvPr/>
        </p:nvSpPr>
        <p:spPr bwMode="auto">
          <a:xfrm>
            <a:off x="6530975" y="3422650"/>
            <a:ext cx="1828800" cy="112395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pic>
        <p:nvPicPr>
          <p:cNvPr id="20495" name="Picture 15" descr="CBPLOGOC"/>
          <p:cNvPicPr>
            <a:picLocks noChangeAspect="1" noChangeArrowheads="1"/>
          </p:cNvPicPr>
          <p:nvPr/>
        </p:nvPicPr>
        <p:blipFill>
          <a:blip r:embed="rId7" cstate="print"/>
          <a:srcRect/>
          <a:stretch>
            <a:fillRect/>
          </a:stretch>
        </p:blipFill>
        <p:spPr bwMode="auto">
          <a:xfrm>
            <a:off x="3538538" y="4048125"/>
            <a:ext cx="2047875" cy="1458913"/>
          </a:xfrm>
          <a:prstGeom prst="rect">
            <a:avLst/>
          </a:prstGeom>
          <a:noFill/>
        </p:spPr>
      </p:pic>
      <p:pic>
        <p:nvPicPr>
          <p:cNvPr id="20496" name="Picture 16" descr="Bluemap copy"/>
          <p:cNvPicPr>
            <a:picLocks noChangeAspect="1" noChangeArrowheads="1"/>
          </p:cNvPicPr>
          <p:nvPr/>
        </p:nvPicPr>
        <p:blipFill>
          <a:blip r:embed="rId8" cstate="print"/>
          <a:srcRect/>
          <a:stretch>
            <a:fillRect/>
          </a:stretch>
        </p:blipFill>
        <p:spPr bwMode="auto">
          <a:xfrm>
            <a:off x="7718425" y="4865688"/>
            <a:ext cx="722313" cy="1460500"/>
          </a:xfrm>
          <a:prstGeom prst="rect">
            <a:avLst/>
          </a:prstGeom>
          <a:noFill/>
        </p:spPr>
      </p:pic>
      <p:pic>
        <p:nvPicPr>
          <p:cNvPr id="20497" name="Picture 17" descr="EPALOG"/>
          <p:cNvPicPr>
            <a:picLocks noChangeAspect="1" noChangeArrowheads="1"/>
          </p:cNvPicPr>
          <p:nvPr/>
        </p:nvPicPr>
        <p:blipFill>
          <a:blip r:embed="rId9" cstate="print"/>
          <a:srcRect/>
          <a:stretch>
            <a:fillRect/>
          </a:stretch>
        </p:blipFill>
        <p:spPr bwMode="auto">
          <a:xfrm>
            <a:off x="1011238" y="4038600"/>
            <a:ext cx="1470025" cy="1487488"/>
          </a:xfrm>
          <a:prstGeom prst="rect">
            <a:avLst/>
          </a:prstGeom>
          <a:noFill/>
        </p:spPr>
      </p:pic>
      <p:sp>
        <p:nvSpPr>
          <p:cNvPr id="20498" name="Text Box 18"/>
          <p:cNvSpPr txBox="1">
            <a:spLocks noChangeArrowheads="1"/>
          </p:cNvSpPr>
          <p:nvPr/>
        </p:nvSpPr>
        <p:spPr bwMode="auto">
          <a:xfrm>
            <a:off x="712788" y="1246188"/>
            <a:ext cx="207645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Governor of MD</a:t>
            </a:r>
          </a:p>
        </p:txBody>
      </p:sp>
      <p:sp>
        <p:nvSpPr>
          <p:cNvPr id="20499" name="Text Box 19"/>
          <p:cNvSpPr txBox="1">
            <a:spLocks noChangeArrowheads="1"/>
          </p:cNvSpPr>
          <p:nvPr/>
        </p:nvSpPr>
        <p:spPr bwMode="auto">
          <a:xfrm>
            <a:off x="592138" y="3665538"/>
            <a:ext cx="2366962"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EPA Administrator</a:t>
            </a:r>
          </a:p>
        </p:txBody>
      </p:sp>
      <p:sp>
        <p:nvSpPr>
          <p:cNvPr id="20500" name="Text Box 20"/>
          <p:cNvSpPr txBox="1">
            <a:spLocks noChangeArrowheads="1"/>
          </p:cNvSpPr>
          <p:nvPr/>
        </p:nvSpPr>
        <p:spPr bwMode="auto">
          <a:xfrm>
            <a:off x="3552825" y="1254125"/>
            <a:ext cx="2039938"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Governor of VA</a:t>
            </a:r>
          </a:p>
        </p:txBody>
      </p:sp>
      <p:sp>
        <p:nvSpPr>
          <p:cNvPr id="20501" name="Text Box 21"/>
          <p:cNvSpPr txBox="1">
            <a:spLocks noChangeArrowheads="1"/>
          </p:cNvSpPr>
          <p:nvPr/>
        </p:nvSpPr>
        <p:spPr bwMode="auto">
          <a:xfrm>
            <a:off x="6405563" y="1252538"/>
            <a:ext cx="207645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Governor of PA</a:t>
            </a:r>
          </a:p>
        </p:txBody>
      </p:sp>
      <p:sp>
        <p:nvSpPr>
          <p:cNvPr id="20502" name="Text Box 22"/>
          <p:cNvSpPr txBox="1">
            <a:spLocks noChangeArrowheads="1"/>
          </p:cNvSpPr>
          <p:nvPr/>
        </p:nvSpPr>
        <p:spPr bwMode="auto">
          <a:xfrm>
            <a:off x="3360738" y="3673475"/>
            <a:ext cx="2366962"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Executive Council</a:t>
            </a:r>
          </a:p>
        </p:txBody>
      </p:sp>
      <p:sp>
        <p:nvSpPr>
          <p:cNvPr id="20503" name="Text Box 23"/>
          <p:cNvSpPr txBox="1">
            <a:spLocks noChangeArrowheads="1"/>
          </p:cNvSpPr>
          <p:nvPr/>
        </p:nvSpPr>
        <p:spPr bwMode="auto">
          <a:xfrm>
            <a:off x="6242050" y="3025775"/>
            <a:ext cx="2366963"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t>Mayor of DC</a:t>
            </a:r>
          </a:p>
        </p:txBody>
      </p:sp>
      <p:sp>
        <p:nvSpPr>
          <p:cNvPr id="20504" name="Text Box 24"/>
          <p:cNvSpPr txBox="1">
            <a:spLocks noChangeArrowheads="1"/>
          </p:cNvSpPr>
          <p:nvPr/>
        </p:nvSpPr>
        <p:spPr bwMode="auto">
          <a:xfrm>
            <a:off x="6281738" y="5019675"/>
            <a:ext cx="1506537" cy="1190625"/>
          </a:xfrm>
          <a:prstGeom prst="rect">
            <a:avLst/>
          </a:prstGeom>
          <a:noFill/>
          <a:ln w="12700">
            <a:noFill/>
            <a:miter lim="800000"/>
            <a:headEnd type="none" w="sm" len="sm"/>
            <a:tailEnd type="none" w="sm" len="sm"/>
          </a:ln>
          <a:effectLst/>
        </p:spPr>
        <p:txBody>
          <a:bodyPr>
            <a:spAutoFit/>
          </a:bodyPr>
          <a:lstStyle/>
          <a:p>
            <a:pPr algn="ctr" eaLnBrk="0" hangingPunct="0"/>
            <a:r>
              <a:rPr lang="en-US" sz="1800" b="1"/>
              <a:t>Chair of Chesapeake Bay Commission</a:t>
            </a:r>
          </a:p>
        </p:txBody>
      </p:sp>
      <p:sp>
        <p:nvSpPr>
          <p:cNvPr id="20505" name="Line 25"/>
          <p:cNvSpPr>
            <a:spLocks noChangeShapeType="1"/>
          </p:cNvSpPr>
          <p:nvPr/>
        </p:nvSpPr>
        <p:spPr bwMode="auto">
          <a:xfrm flipH="1">
            <a:off x="4570413" y="3127375"/>
            <a:ext cx="1587" cy="438150"/>
          </a:xfrm>
          <a:prstGeom prst="line">
            <a:avLst/>
          </a:prstGeom>
          <a:noFill/>
          <a:ln w="57150">
            <a:solidFill>
              <a:srgbClr val="FFCC00"/>
            </a:solidFill>
            <a:round/>
            <a:headEnd type="none" w="sm" len="sm"/>
            <a:tailEnd type="triangle" w="sm" len="sm"/>
          </a:ln>
          <a:effectLst/>
        </p:spPr>
        <p:txBody>
          <a:bodyPr/>
          <a:lstStyle/>
          <a:p>
            <a:endParaRPr lang="en-US"/>
          </a:p>
        </p:txBody>
      </p:sp>
      <p:sp>
        <p:nvSpPr>
          <p:cNvPr id="20506" name="Line 26"/>
          <p:cNvSpPr>
            <a:spLocks noChangeShapeType="1"/>
          </p:cNvSpPr>
          <p:nvPr/>
        </p:nvSpPr>
        <p:spPr bwMode="auto">
          <a:xfrm>
            <a:off x="3025775" y="4618038"/>
            <a:ext cx="284163" cy="9525"/>
          </a:xfrm>
          <a:prstGeom prst="line">
            <a:avLst/>
          </a:prstGeom>
          <a:noFill/>
          <a:ln w="57150">
            <a:solidFill>
              <a:srgbClr val="FFCC00"/>
            </a:solidFill>
            <a:round/>
            <a:headEnd type="none" w="sm" len="sm"/>
            <a:tailEnd type="triangle" w="sm" len="sm"/>
          </a:ln>
          <a:effectLst/>
        </p:spPr>
        <p:txBody>
          <a:bodyPr/>
          <a:lstStyle/>
          <a:p>
            <a:endParaRPr lang="en-US"/>
          </a:p>
        </p:txBody>
      </p:sp>
      <p:sp>
        <p:nvSpPr>
          <p:cNvPr id="20507" name="Line 27"/>
          <p:cNvSpPr>
            <a:spLocks noChangeShapeType="1"/>
          </p:cNvSpPr>
          <p:nvPr/>
        </p:nvSpPr>
        <p:spPr bwMode="auto">
          <a:xfrm flipH="1">
            <a:off x="5873750" y="3700463"/>
            <a:ext cx="366713" cy="327025"/>
          </a:xfrm>
          <a:prstGeom prst="line">
            <a:avLst/>
          </a:prstGeom>
          <a:noFill/>
          <a:ln w="57150">
            <a:solidFill>
              <a:srgbClr val="FFCC00"/>
            </a:solidFill>
            <a:round/>
            <a:headEnd type="none" w="sm" len="sm"/>
            <a:tailEnd type="triangle" w="sm" len="sm"/>
          </a:ln>
          <a:effectLst/>
        </p:spPr>
        <p:txBody>
          <a:bodyPr/>
          <a:lstStyle/>
          <a:p>
            <a:endParaRPr lang="en-US"/>
          </a:p>
        </p:txBody>
      </p:sp>
      <p:sp>
        <p:nvSpPr>
          <p:cNvPr id="20508" name="Line 28"/>
          <p:cNvSpPr>
            <a:spLocks noChangeShapeType="1"/>
          </p:cNvSpPr>
          <p:nvPr/>
        </p:nvSpPr>
        <p:spPr bwMode="auto">
          <a:xfrm flipH="1">
            <a:off x="5678488" y="2590800"/>
            <a:ext cx="512762" cy="1057275"/>
          </a:xfrm>
          <a:prstGeom prst="line">
            <a:avLst/>
          </a:prstGeom>
          <a:noFill/>
          <a:ln w="57150">
            <a:solidFill>
              <a:srgbClr val="FFCC00"/>
            </a:solidFill>
            <a:round/>
            <a:headEnd type="none" w="sm" len="sm"/>
            <a:tailEnd type="triangle" w="sm" len="sm"/>
          </a:ln>
          <a:effectLst/>
        </p:spPr>
        <p:txBody>
          <a:bodyPr/>
          <a:lstStyle/>
          <a:p>
            <a:endParaRPr lang="en-US"/>
          </a:p>
        </p:txBody>
      </p:sp>
      <p:sp>
        <p:nvSpPr>
          <p:cNvPr id="20509" name="Line 29"/>
          <p:cNvSpPr>
            <a:spLocks noChangeShapeType="1"/>
          </p:cNvSpPr>
          <p:nvPr/>
        </p:nvSpPr>
        <p:spPr bwMode="auto">
          <a:xfrm flipH="1" flipV="1">
            <a:off x="5861050" y="5002213"/>
            <a:ext cx="349250" cy="258762"/>
          </a:xfrm>
          <a:prstGeom prst="line">
            <a:avLst/>
          </a:prstGeom>
          <a:noFill/>
          <a:ln w="57150">
            <a:solidFill>
              <a:srgbClr val="FFCC00"/>
            </a:solidFill>
            <a:round/>
            <a:headEnd type="none" w="sm" len="sm"/>
            <a:tailEnd type="triangle" w="sm" len="sm"/>
          </a:ln>
          <a:effectLst/>
        </p:spPr>
        <p:txBody>
          <a:bodyPr/>
          <a:lstStyle/>
          <a:p>
            <a:endParaRPr lang="en-US"/>
          </a:p>
        </p:txBody>
      </p:sp>
      <p:sp>
        <p:nvSpPr>
          <p:cNvPr id="20510" name="Line 30"/>
          <p:cNvSpPr>
            <a:spLocks noChangeShapeType="1"/>
          </p:cNvSpPr>
          <p:nvPr/>
        </p:nvSpPr>
        <p:spPr bwMode="auto">
          <a:xfrm>
            <a:off x="2838450" y="3078163"/>
            <a:ext cx="547688" cy="563562"/>
          </a:xfrm>
          <a:prstGeom prst="line">
            <a:avLst/>
          </a:prstGeom>
          <a:noFill/>
          <a:ln w="57150">
            <a:solidFill>
              <a:srgbClr val="FFCC00"/>
            </a:solidFill>
            <a:round/>
            <a:headEnd type="none" w="sm" len="sm"/>
            <a:tailEnd type="triangle" w="sm" len="sm"/>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304800" y="0"/>
            <a:ext cx="8458200" cy="1371600"/>
          </a:xfrm>
        </p:spPr>
        <p:txBody>
          <a:bodyPr/>
          <a:lstStyle/>
          <a:p>
            <a:r>
              <a:rPr lang="en-US" sz="4000"/>
              <a:t>Bay Cleanup Has Citizen Involvement</a:t>
            </a:r>
          </a:p>
        </p:txBody>
      </p:sp>
      <p:sp>
        <p:nvSpPr>
          <p:cNvPr id="45059" name="AutoShape 1027"/>
          <p:cNvSpPr>
            <a:spLocks noChangeArrowheads="1"/>
          </p:cNvSpPr>
          <p:nvPr/>
        </p:nvSpPr>
        <p:spPr bwMode="auto">
          <a:xfrm>
            <a:off x="417513" y="1281113"/>
            <a:ext cx="2616200" cy="4684712"/>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pPr algn="ctr" eaLnBrk="0" hangingPunct="0"/>
            <a:endParaRPr lang="en-US" sz="2800"/>
          </a:p>
        </p:txBody>
      </p:sp>
      <p:sp>
        <p:nvSpPr>
          <p:cNvPr id="45060" name="Text Box 1028"/>
          <p:cNvSpPr txBox="1">
            <a:spLocks noChangeArrowheads="1"/>
          </p:cNvSpPr>
          <p:nvPr/>
        </p:nvSpPr>
        <p:spPr bwMode="auto">
          <a:xfrm>
            <a:off x="395288" y="1323975"/>
            <a:ext cx="2625725" cy="4298950"/>
          </a:xfrm>
          <a:prstGeom prst="rect">
            <a:avLst/>
          </a:prstGeom>
          <a:noFill/>
          <a:ln w="12700">
            <a:noFill/>
            <a:miter lim="800000"/>
            <a:headEnd type="none" w="sm" len="sm"/>
            <a:tailEnd type="none" w="sm" len="sm"/>
          </a:ln>
          <a:effectLst/>
        </p:spPr>
        <p:txBody>
          <a:bodyPr>
            <a:spAutoFit/>
          </a:bodyPr>
          <a:lstStyle/>
          <a:p>
            <a:pPr algn="ctr" eaLnBrk="0" hangingPunct="0">
              <a:spcAft>
                <a:spcPct val="40000"/>
              </a:spcAft>
            </a:pPr>
            <a:r>
              <a:rPr lang="en-US" sz="2000" b="1">
                <a:solidFill>
                  <a:srgbClr val="333399"/>
                </a:solidFill>
              </a:rPr>
              <a:t>CHESAPEAKE</a:t>
            </a:r>
            <a:br>
              <a:rPr lang="en-US" sz="2000" b="1">
                <a:solidFill>
                  <a:srgbClr val="333399"/>
                </a:solidFill>
              </a:rPr>
            </a:br>
            <a:r>
              <a:rPr lang="en-US" sz="2000" b="1">
                <a:solidFill>
                  <a:srgbClr val="333399"/>
                </a:solidFill>
              </a:rPr>
              <a:t>BAY PROGRAM</a:t>
            </a:r>
          </a:p>
          <a:p>
            <a:pPr algn="ctr" eaLnBrk="0" hangingPunct="0">
              <a:spcAft>
                <a:spcPct val="40000"/>
              </a:spcAft>
            </a:pPr>
            <a:r>
              <a:rPr lang="en-US" sz="2000" b="1">
                <a:solidFill>
                  <a:srgbClr val="339966"/>
                </a:solidFill>
              </a:rPr>
              <a:t>Scientific and Technical Advisory Committee</a:t>
            </a:r>
          </a:p>
          <a:p>
            <a:pPr algn="ctr" eaLnBrk="0" hangingPunct="0">
              <a:spcAft>
                <a:spcPct val="40000"/>
              </a:spcAft>
            </a:pPr>
            <a:r>
              <a:rPr lang="en-US" sz="2000" b="1">
                <a:solidFill>
                  <a:srgbClr val="FF3300"/>
                </a:solidFill>
              </a:rPr>
              <a:t>Citizen Advisory Committee </a:t>
            </a:r>
            <a:br>
              <a:rPr lang="en-US" sz="2000" b="1">
                <a:solidFill>
                  <a:srgbClr val="FF3300"/>
                </a:solidFill>
              </a:rPr>
            </a:br>
            <a:r>
              <a:rPr lang="en-US" sz="1600" b="1" i="1">
                <a:solidFill>
                  <a:srgbClr val="FF3300"/>
                </a:solidFill>
              </a:rPr>
              <a:t>representing the interests of</a:t>
            </a:r>
            <a:r>
              <a:rPr lang="en-US" sz="1800" b="1" i="1">
                <a:solidFill>
                  <a:srgbClr val="FF3300"/>
                </a:solidFill>
              </a:rPr>
              <a:t>:</a:t>
            </a:r>
            <a:r>
              <a:rPr lang="en-US" sz="2000" b="1">
                <a:solidFill>
                  <a:srgbClr val="FF3300"/>
                </a:solidFill>
              </a:rPr>
              <a:t>  Business, Industry, Environment, Agriculture, Fisheries, Local Governments, Developers, etc.</a:t>
            </a:r>
          </a:p>
        </p:txBody>
      </p:sp>
      <p:sp>
        <p:nvSpPr>
          <p:cNvPr id="45061" name="AutoShape 1029"/>
          <p:cNvSpPr>
            <a:spLocks noChangeArrowheads="1"/>
          </p:cNvSpPr>
          <p:nvPr/>
        </p:nvSpPr>
        <p:spPr bwMode="auto">
          <a:xfrm>
            <a:off x="3341688" y="1355725"/>
            <a:ext cx="2459037" cy="1814513"/>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pPr algn="ctr" eaLnBrk="0" hangingPunct="0"/>
            <a:endParaRPr lang="en-US" sz="2800"/>
          </a:p>
        </p:txBody>
      </p:sp>
      <p:sp>
        <p:nvSpPr>
          <p:cNvPr id="45062" name="AutoShape 1030"/>
          <p:cNvSpPr>
            <a:spLocks noChangeArrowheads="1"/>
          </p:cNvSpPr>
          <p:nvPr/>
        </p:nvSpPr>
        <p:spPr bwMode="auto">
          <a:xfrm>
            <a:off x="6051550" y="1352550"/>
            <a:ext cx="2459038" cy="1614488"/>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pPr algn="ctr" eaLnBrk="0" hangingPunct="0"/>
            <a:endParaRPr lang="en-US" sz="2800"/>
          </a:p>
        </p:txBody>
      </p:sp>
      <p:sp>
        <p:nvSpPr>
          <p:cNvPr id="45063" name="AutoShape 1031"/>
          <p:cNvSpPr>
            <a:spLocks noChangeArrowheads="1"/>
          </p:cNvSpPr>
          <p:nvPr/>
        </p:nvSpPr>
        <p:spPr bwMode="auto">
          <a:xfrm>
            <a:off x="6037263" y="3817938"/>
            <a:ext cx="2459037" cy="2122487"/>
          </a:xfrm>
          <a:prstGeom prst="roundRect">
            <a:avLst>
              <a:gd name="adj" fmla="val 16667"/>
            </a:avLst>
          </a:prstGeom>
          <a:solidFill>
            <a:schemeClr val="bg1"/>
          </a:solidFill>
          <a:ln w="57150">
            <a:solidFill>
              <a:srgbClr val="FFCC00"/>
            </a:solidFill>
            <a:round/>
            <a:headEnd type="none" w="sm" len="sm"/>
            <a:tailEnd type="none" w="sm" len="sm"/>
          </a:ln>
          <a:effectLst/>
        </p:spPr>
        <p:txBody>
          <a:bodyPr wrap="none" anchor="ctr"/>
          <a:lstStyle/>
          <a:p>
            <a:pPr algn="ctr" eaLnBrk="0" hangingPunct="0"/>
            <a:endParaRPr lang="en-US" sz="2800"/>
          </a:p>
        </p:txBody>
      </p:sp>
      <p:sp>
        <p:nvSpPr>
          <p:cNvPr id="45064" name="AutoShape 1032"/>
          <p:cNvSpPr>
            <a:spLocks noChangeArrowheads="1"/>
          </p:cNvSpPr>
          <p:nvPr/>
        </p:nvSpPr>
        <p:spPr bwMode="auto">
          <a:xfrm>
            <a:off x="3508375" y="3975100"/>
            <a:ext cx="2128838" cy="1668463"/>
          </a:xfrm>
          <a:prstGeom prst="roundRect">
            <a:avLst>
              <a:gd name="adj" fmla="val 16667"/>
            </a:avLst>
          </a:prstGeom>
          <a:solidFill>
            <a:schemeClr val="bg1"/>
          </a:solidFill>
          <a:ln w="57150">
            <a:solidFill>
              <a:srgbClr val="FF3300"/>
            </a:solidFill>
            <a:round/>
            <a:headEnd type="none" w="sm" len="sm"/>
            <a:tailEnd type="none" w="sm" len="sm"/>
          </a:ln>
          <a:effectLst/>
        </p:spPr>
        <p:txBody>
          <a:bodyPr wrap="none" anchor="ctr"/>
          <a:lstStyle/>
          <a:p>
            <a:pPr algn="ctr" eaLnBrk="0" hangingPunct="0"/>
            <a:endParaRPr lang="en-US" sz="2800"/>
          </a:p>
        </p:txBody>
      </p:sp>
      <p:sp>
        <p:nvSpPr>
          <p:cNvPr id="45065" name="Text Box 1033"/>
          <p:cNvSpPr txBox="1">
            <a:spLocks noChangeArrowheads="1"/>
          </p:cNvSpPr>
          <p:nvPr/>
        </p:nvSpPr>
        <p:spPr bwMode="auto">
          <a:xfrm>
            <a:off x="3424238" y="4057650"/>
            <a:ext cx="2286000" cy="1463675"/>
          </a:xfrm>
          <a:prstGeom prst="rect">
            <a:avLst/>
          </a:prstGeom>
          <a:noFill/>
          <a:ln w="12700">
            <a:noFill/>
            <a:miter lim="800000"/>
            <a:headEnd type="none" w="sm" len="sm"/>
            <a:tailEnd type="none" w="sm" len="sm"/>
          </a:ln>
          <a:effectLst/>
        </p:spPr>
        <p:txBody>
          <a:bodyPr>
            <a:spAutoFit/>
          </a:bodyPr>
          <a:lstStyle/>
          <a:p>
            <a:pPr algn="ctr" eaLnBrk="0" hangingPunct="0">
              <a:lnSpc>
                <a:spcPct val="150000"/>
              </a:lnSpc>
            </a:pPr>
            <a:r>
              <a:rPr lang="en-US" sz="2000" b="1">
                <a:solidFill>
                  <a:srgbClr val="333399"/>
                </a:solidFill>
              </a:rPr>
              <a:t>CHESAPEAKE</a:t>
            </a:r>
          </a:p>
          <a:p>
            <a:pPr algn="ctr" eaLnBrk="0" hangingPunct="0">
              <a:lnSpc>
                <a:spcPct val="150000"/>
              </a:lnSpc>
            </a:pPr>
            <a:r>
              <a:rPr lang="en-US" sz="2000" b="1">
                <a:solidFill>
                  <a:srgbClr val="333399"/>
                </a:solidFill>
              </a:rPr>
              <a:t>BAY</a:t>
            </a:r>
          </a:p>
          <a:p>
            <a:pPr algn="ctr" eaLnBrk="0" hangingPunct="0">
              <a:lnSpc>
                <a:spcPct val="150000"/>
              </a:lnSpc>
            </a:pPr>
            <a:r>
              <a:rPr lang="en-US" sz="2000" b="1">
                <a:solidFill>
                  <a:srgbClr val="333399"/>
                </a:solidFill>
              </a:rPr>
              <a:t>CLEANUP</a:t>
            </a:r>
          </a:p>
        </p:txBody>
      </p:sp>
      <p:sp>
        <p:nvSpPr>
          <p:cNvPr id="45066" name="Text Box 1034"/>
          <p:cNvSpPr txBox="1">
            <a:spLocks noChangeArrowheads="1"/>
          </p:cNvSpPr>
          <p:nvPr/>
        </p:nvSpPr>
        <p:spPr bwMode="auto">
          <a:xfrm>
            <a:off x="3411538" y="1560513"/>
            <a:ext cx="2286000" cy="1431925"/>
          </a:xfrm>
          <a:prstGeom prst="rect">
            <a:avLst/>
          </a:prstGeom>
          <a:noFill/>
          <a:ln w="12700">
            <a:noFill/>
            <a:miter lim="800000"/>
            <a:headEnd type="none" w="sm" len="sm"/>
            <a:tailEnd type="none" w="sm" len="sm"/>
          </a:ln>
          <a:effectLst/>
        </p:spPr>
        <p:txBody>
          <a:bodyPr>
            <a:spAutoFit/>
          </a:bodyPr>
          <a:lstStyle/>
          <a:p>
            <a:pPr algn="ctr" eaLnBrk="0" hangingPunct="0">
              <a:lnSpc>
                <a:spcPct val="110000"/>
              </a:lnSpc>
            </a:pPr>
            <a:r>
              <a:rPr lang="en-US" sz="2000" b="1">
                <a:solidFill>
                  <a:srgbClr val="333399"/>
                </a:solidFill>
              </a:rPr>
              <a:t>ALLIANCE FOR THE CHESAPEAKE BAY</a:t>
            </a:r>
          </a:p>
        </p:txBody>
      </p:sp>
      <p:sp>
        <p:nvSpPr>
          <p:cNvPr id="45067" name="Text Box 1035"/>
          <p:cNvSpPr txBox="1">
            <a:spLocks noChangeArrowheads="1"/>
          </p:cNvSpPr>
          <p:nvPr/>
        </p:nvSpPr>
        <p:spPr bwMode="auto">
          <a:xfrm>
            <a:off x="6135688" y="1614488"/>
            <a:ext cx="2286000" cy="1096962"/>
          </a:xfrm>
          <a:prstGeom prst="rect">
            <a:avLst/>
          </a:prstGeom>
          <a:noFill/>
          <a:ln w="12700">
            <a:noFill/>
            <a:miter lim="800000"/>
            <a:headEnd type="none" w="sm" len="sm"/>
            <a:tailEnd type="none" w="sm" len="sm"/>
          </a:ln>
          <a:effectLst/>
        </p:spPr>
        <p:txBody>
          <a:bodyPr>
            <a:spAutoFit/>
          </a:bodyPr>
          <a:lstStyle/>
          <a:p>
            <a:pPr algn="ctr" eaLnBrk="0" hangingPunct="0">
              <a:lnSpc>
                <a:spcPct val="110000"/>
              </a:lnSpc>
            </a:pPr>
            <a:r>
              <a:rPr lang="en-US" sz="2000" b="1">
                <a:solidFill>
                  <a:srgbClr val="333399"/>
                </a:solidFill>
              </a:rPr>
              <a:t>CHESAPEAKE</a:t>
            </a:r>
          </a:p>
          <a:p>
            <a:pPr algn="ctr" eaLnBrk="0" hangingPunct="0">
              <a:lnSpc>
                <a:spcPct val="110000"/>
              </a:lnSpc>
            </a:pPr>
            <a:r>
              <a:rPr lang="en-US" sz="2000" b="1">
                <a:solidFill>
                  <a:srgbClr val="333399"/>
                </a:solidFill>
              </a:rPr>
              <a:t>BAY</a:t>
            </a:r>
          </a:p>
          <a:p>
            <a:pPr algn="ctr" eaLnBrk="0" hangingPunct="0">
              <a:lnSpc>
                <a:spcPct val="110000"/>
              </a:lnSpc>
            </a:pPr>
            <a:r>
              <a:rPr lang="en-US" sz="2000" b="1">
                <a:solidFill>
                  <a:srgbClr val="333399"/>
                </a:solidFill>
              </a:rPr>
              <a:t>FOUNDATION</a:t>
            </a:r>
          </a:p>
        </p:txBody>
      </p:sp>
      <p:sp>
        <p:nvSpPr>
          <p:cNvPr id="45068" name="Text Box 1036"/>
          <p:cNvSpPr txBox="1">
            <a:spLocks noChangeArrowheads="1"/>
          </p:cNvSpPr>
          <p:nvPr/>
        </p:nvSpPr>
        <p:spPr bwMode="auto">
          <a:xfrm>
            <a:off x="6088063" y="3962400"/>
            <a:ext cx="2479675" cy="1860550"/>
          </a:xfrm>
          <a:prstGeom prst="rect">
            <a:avLst/>
          </a:prstGeom>
          <a:noFill/>
          <a:ln w="12700">
            <a:noFill/>
            <a:miter lim="800000"/>
            <a:headEnd type="none" w="sm" len="sm"/>
            <a:tailEnd type="none" w="sm" len="sm"/>
          </a:ln>
          <a:effectLst/>
        </p:spPr>
        <p:txBody>
          <a:bodyPr>
            <a:spAutoFit/>
          </a:bodyPr>
          <a:lstStyle/>
          <a:p>
            <a:pPr algn="ctr" eaLnBrk="0" hangingPunct="0">
              <a:spcAft>
                <a:spcPct val="40000"/>
              </a:spcAft>
            </a:pPr>
            <a:r>
              <a:rPr lang="en-US" sz="2000" b="1">
                <a:solidFill>
                  <a:srgbClr val="333399"/>
                </a:solidFill>
              </a:rPr>
              <a:t>WATERSHED ORGANIZATIONS</a:t>
            </a:r>
          </a:p>
          <a:p>
            <a:pPr algn="ctr" eaLnBrk="0" hangingPunct="0">
              <a:spcAft>
                <a:spcPct val="40000"/>
              </a:spcAft>
            </a:pPr>
            <a:r>
              <a:rPr lang="en-US" sz="2000" b="1">
                <a:solidFill>
                  <a:srgbClr val="339966"/>
                </a:solidFill>
              </a:rPr>
              <a:t>LAND TRUSTS</a:t>
            </a:r>
          </a:p>
          <a:p>
            <a:pPr algn="ctr" eaLnBrk="0" hangingPunct="0">
              <a:spcAft>
                <a:spcPct val="40000"/>
              </a:spcAft>
            </a:pPr>
            <a:r>
              <a:rPr lang="en-US" sz="2000" b="1">
                <a:solidFill>
                  <a:srgbClr val="FF3300"/>
                </a:solidFill>
              </a:rPr>
              <a:t>CONSERVATION GROUPS </a:t>
            </a:r>
          </a:p>
        </p:txBody>
      </p:sp>
      <p:sp>
        <p:nvSpPr>
          <p:cNvPr id="45069" name="Line 1037"/>
          <p:cNvSpPr>
            <a:spLocks noChangeShapeType="1"/>
          </p:cNvSpPr>
          <p:nvPr/>
        </p:nvSpPr>
        <p:spPr bwMode="auto">
          <a:xfrm flipH="1">
            <a:off x="5578475" y="2927350"/>
            <a:ext cx="639763" cy="1003300"/>
          </a:xfrm>
          <a:prstGeom prst="line">
            <a:avLst/>
          </a:prstGeom>
          <a:noFill/>
          <a:ln w="57150">
            <a:solidFill>
              <a:srgbClr val="FFCC00"/>
            </a:solidFill>
            <a:round/>
            <a:headEnd type="none" w="sm" len="sm"/>
            <a:tailEnd type="triangle" w="sm" len="sm"/>
          </a:ln>
          <a:effectLst/>
        </p:spPr>
        <p:txBody>
          <a:bodyPr/>
          <a:lstStyle/>
          <a:p>
            <a:endParaRPr lang="en-US"/>
          </a:p>
        </p:txBody>
      </p:sp>
      <p:sp>
        <p:nvSpPr>
          <p:cNvPr id="45070" name="Line 1038"/>
          <p:cNvSpPr>
            <a:spLocks noChangeShapeType="1"/>
          </p:cNvSpPr>
          <p:nvPr/>
        </p:nvSpPr>
        <p:spPr bwMode="auto">
          <a:xfrm flipH="1">
            <a:off x="4570413" y="3206750"/>
            <a:ext cx="1587" cy="620713"/>
          </a:xfrm>
          <a:prstGeom prst="line">
            <a:avLst/>
          </a:prstGeom>
          <a:noFill/>
          <a:ln w="57150">
            <a:solidFill>
              <a:srgbClr val="FFCC00"/>
            </a:solidFill>
            <a:round/>
            <a:headEnd type="none" w="sm" len="sm"/>
            <a:tailEnd type="triangle" w="sm" len="sm"/>
          </a:ln>
          <a:effectLst/>
        </p:spPr>
        <p:txBody>
          <a:bodyPr/>
          <a:lstStyle/>
          <a:p>
            <a:endParaRPr lang="en-US"/>
          </a:p>
        </p:txBody>
      </p:sp>
      <p:sp>
        <p:nvSpPr>
          <p:cNvPr id="45071" name="Line 1039"/>
          <p:cNvSpPr>
            <a:spLocks noChangeShapeType="1"/>
          </p:cNvSpPr>
          <p:nvPr/>
        </p:nvSpPr>
        <p:spPr bwMode="auto">
          <a:xfrm flipH="1" flipV="1">
            <a:off x="5710238" y="4814888"/>
            <a:ext cx="312737" cy="1587"/>
          </a:xfrm>
          <a:prstGeom prst="line">
            <a:avLst/>
          </a:prstGeom>
          <a:noFill/>
          <a:ln w="57150">
            <a:solidFill>
              <a:srgbClr val="FFCC00"/>
            </a:solidFill>
            <a:round/>
            <a:headEnd type="none" w="sm" len="sm"/>
            <a:tailEnd type="triangle" w="sm" len="sm"/>
          </a:ln>
          <a:effectLst/>
        </p:spPr>
        <p:txBody>
          <a:bodyPr/>
          <a:lstStyle/>
          <a:p>
            <a:endParaRPr lang="en-US"/>
          </a:p>
        </p:txBody>
      </p:sp>
      <p:sp>
        <p:nvSpPr>
          <p:cNvPr id="45072" name="Line 1040"/>
          <p:cNvSpPr>
            <a:spLocks noChangeShapeType="1"/>
          </p:cNvSpPr>
          <p:nvPr/>
        </p:nvSpPr>
        <p:spPr bwMode="auto">
          <a:xfrm flipV="1">
            <a:off x="3049588" y="4803775"/>
            <a:ext cx="327025" cy="1588"/>
          </a:xfrm>
          <a:prstGeom prst="line">
            <a:avLst/>
          </a:prstGeom>
          <a:noFill/>
          <a:ln w="57150">
            <a:solidFill>
              <a:srgbClr val="FFCC00"/>
            </a:solidFill>
            <a:round/>
            <a:headEnd type="none" w="sm" len="sm"/>
            <a:tailEnd type="triangle" w="sm" len="sm"/>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349375"/>
            <a:ext cx="8378825" cy="3589338"/>
          </a:xfrm>
        </p:spPr>
        <p:txBody>
          <a:bodyPr/>
          <a:lstStyle/>
          <a:p>
            <a:r>
              <a:rPr lang="en-US" sz="7500"/>
              <a:t>Goal:</a:t>
            </a:r>
            <a:br>
              <a:rPr lang="en-US" sz="7500"/>
            </a:br>
            <a:r>
              <a:rPr lang="en-US" sz="7500"/>
              <a:t>40% Reduction in Nutrient Pollution</a:t>
            </a:r>
            <a:br>
              <a:rPr lang="en-US" sz="7500"/>
            </a:br>
            <a:r>
              <a:rPr lang="en-US" sz="7500"/>
              <a:t>by the Year 2000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600"/>
              <a:t>Traditional Resource Management Not Sufficient</a:t>
            </a:r>
          </a:p>
        </p:txBody>
      </p:sp>
      <p:sp>
        <p:nvSpPr>
          <p:cNvPr id="72707" name="Rectangle 3"/>
          <p:cNvSpPr>
            <a:spLocks noGrp="1" noChangeArrowheads="1"/>
          </p:cNvSpPr>
          <p:nvPr>
            <p:ph type="body" idx="1"/>
          </p:nvPr>
        </p:nvSpPr>
        <p:spPr/>
        <p:txBody>
          <a:bodyPr/>
          <a:lstStyle/>
          <a:p>
            <a:r>
              <a:rPr lang="en-US" sz="2800"/>
              <a:t>75% of major fish stocks depleted from over fishing or fished to biological limit </a:t>
            </a:r>
            <a:r>
              <a:rPr lang="en-US" sz="1600"/>
              <a:t>(Garcia and Deleiva, 2001).</a:t>
            </a:r>
          </a:p>
          <a:p>
            <a:r>
              <a:rPr lang="en-US" sz="2800"/>
              <a:t>Logging and conversion have shrunk forest cover by as much as half </a:t>
            </a:r>
            <a:r>
              <a:rPr lang="en-US" sz="1800"/>
              <a:t>(Bryant et al., 1997).</a:t>
            </a:r>
          </a:p>
          <a:p>
            <a:r>
              <a:rPr lang="en-US" sz="2800"/>
              <a:t>58% of coral reefs are threatened by human activities </a:t>
            </a:r>
            <a:r>
              <a:rPr lang="en-US" sz="1800"/>
              <a:t>(Bryant et al., 1998).</a:t>
            </a:r>
          </a:p>
          <a:p>
            <a:r>
              <a:rPr lang="en-US" sz="2800"/>
              <a:t>65% of world cropland experience soil degradation </a:t>
            </a:r>
            <a:r>
              <a:rPr lang="en-US" sz="1800"/>
              <a:t>(Wood et al.,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381000" y="304800"/>
            <a:ext cx="8458200" cy="817563"/>
          </a:xfrm>
        </p:spPr>
        <p:txBody>
          <a:bodyPr/>
          <a:lstStyle/>
          <a:p>
            <a:r>
              <a:rPr lang="en-US" sz="4000"/>
              <a:t>Nutrient Pollution Declining,</a:t>
            </a:r>
            <a:br>
              <a:rPr lang="en-US" sz="4000"/>
            </a:br>
            <a:r>
              <a:rPr lang="en-US" sz="4000"/>
              <a:t>but We Still Need to Do More</a:t>
            </a:r>
          </a:p>
        </p:txBody>
      </p:sp>
      <p:sp>
        <p:nvSpPr>
          <p:cNvPr id="51203" name="Text Box 1027"/>
          <p:cNvSpPr txBox="1">
            <a:spLocks noChangeArrowheads="1"/>
          </p:cNvSpPr>
          <p:nvPr/>
        </p:nvSpPr>
        <p:spPr bwMode="auto">
          <a:xfrm>
            <a:off x="5924550" y="2170113"/>
            <a:ext cx="2933700" cy="3749675"/>
          </a:xfrm>
          <a:prstGeom prst="rect">
            <a:avLst/>
          </a:prstGeom>
          <a:noFill/>
          <a:ln w="12700">
            <a:noFill/>
            <a:miter lim="800000"/>
            <a:headEnd type="none" w="sm" len="sm"/>
            <a:tailEnd type="none" w="sm" len="sm"/>
          </a:ln>
          <a:effectLst/>
        </p:spPr>
        <p:txBody>
          <a:bodyPr>
            <a:spAutoFit/>
          </a:bodyPr>
          <a:lstStyle/>
          <a:p>
            <a:pPr eaLnBrk="0" hangingPunct="0"/>
            <a:r>
              <a:rPr lang="en-US" sz="2000" b="1">
                <a:latin typeface="Arial" pitchFamily="34" charset="0"/>
              </a:rPr>
              <a:t>Maintaining reduced nutrient loads will be a challenge due to expected population growth in the region.</a:t>
            </a:r>
          </a:p>
          <a:p>
            <a:pPr eaLnBrk="0" hangingPunct="0"/>
            <a:endParaRPr lang="en-US" sz="2000" b="1">
              <a:latin typeface="Arial" pitchFamily="34" charset="0"/>
            </a:endParaRPr>
          </a:p>
          <a:p>
            <a:pPr eaLnBrk="0" hangingPunct="0"/>
            <a:r>
              <a:rPr lang="en-US" sz="2000" b="1">
                <a:latin typeface="Arial" pitchFamily="34" charset="0"/>
              </a:rPr>
              <a:t>New goals will be established soon for additional reductions of nutrients, as well as sediment, to be achieved by 2010.</a:t>
            </a:r>
          </a:p>
        </p:txBody>
      </p:sp>
      <p:sp>
        <p:nvSpPr>
          <p:cNvPr id="51204" name="Text Box 1028"/>
          <p:cNvSpPr txBox="1">
            <a:spLocks noChangeArrowheads="1"/>
          </p:cNvSpPr>
          <p:nvPr/>
        </p:nvSpPr>
        <p:spPr bwMode="auto">
          <a:xfrm>
            <a:off x="952500" y="1404938"/>
            <a:ext cx="4525963" cy="581025"/>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Total Nutrient Loads Delivered to the Bay from All Bay Tributaries (MD, PA, VA, DC).</a:t>
            </a:r>
          </a:p>
        </p:txBody>
      </p:sp>
      <p:sp>
        <p:nvSpPr>
          <p:cNvPr id="51205" name="Text Box 1029"/>
          <p:cNvSpPr txBox="1">
            <a:spLocks noChangeArrowheads="1"/>
          </p:cNvSpPr>
          <p:nvPr/>
        </p:nvSpPr>
        <p:spPr bwMode="auto">
          <a:xfrm>
            <a:off x="822325" y="2033588"/>
            <a:ext cx="2022475"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Phosphorus</a:t>
            </a:r>
          </a:p>
        </p:txBody>
      </p:sp>
      <p:sp>
        <p:nvSpPr>
          <p:cNvPr id="51206" name="Text Box 1030"/>
          <p:cNvSpPr txBox="1">
            <a:spLocks noChangeArrowheads="1"/>
          </p:cNvSpPr>
          <p:nvPr/>
        </p:nvSpPr>
        <p:spPr bwMode="auto">
          <a:xfrm>
            <a:off x="3689350" y="2016125"/>
            <a:ext cx="20637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Nitrogen</a:t>
            </a:r>
          </a:p>
        </p:txBody>
      </p:sp>
      <p:sp>
        <p:nvSpPr>
          <p:cNvPr id="51207" name="Text Box 1031"/>
          <p:cNvSpPr txBox="1">
            <a:spLocks noChangeArrowheads="1"/>
          </p:cNvSpPr>
          <p:nvPr/>
        </p:nvSpPr>
        <p:spPr bwMode="auto">
          <a:xfrm>
            <a:off x="1074738" y="5921375"/>
            <a:ext cx="4452937" cy="549275"/>
          </a:xfrm>
          <a:prstGeom prst="rect">
            <a:avLst/>
          </a:prstGeom>
          <a:noFill/>
          <a:ln w="12700">
            <a:noFill/>
            <a:miter lim="800000"/>
            <a:headEnd type="none" w="sm" len="sm"/>
            <a:tailEnd type="none" w="sm" len="sm"/>
          </a:ln>
          <a:effectLst/>
        </p:spPr>
        <p:txBody>
          <a:bodyPr>
            <a:spAutoFit/>
          </a:bodyPr>
          <a:lstStyle/>
          <a:p>
            <a:pPr eaLnBrk="0" hangingPunct="0"/>
            <a:r>
              <a:rPr lang="en-US" sz="1000"/>
              <a:t>Source:  Chesapeake Bay Program Phase 4.3 Watershed Model.</a:t>
            </a:r>
          </a:p>
          <a:p>
            <a:pPr eaLnBrk="0" hangingPunct="0"/>
            <a:r>
              <a:rPr lang="en-US" sz="1000"/>
              <a:t>Data include total nutrient loads delivered to the Bay, from point and nonpoint sources, from Chesapeake Bay Agreement jurisdictions : MD, PA, VA and DC.</a:t>
            </a:r>
          </a:p>
        </p:txBody>
      </p:sp>
      <p:pic>
        <p:nvPicPr>
          <p:cNvPr id="51208" name="Picture 1032" descr="NLOADBAS"/>
          <p:cNvPicPr>
            <a:picLocks noChangeAspect="1" noChangeArrowheads="1"/>
          </p:cNvPicPr>
          <p:nvPr/>
        </p:nvPicPr>
        <p:blipFill>
          <a:blip r:embed="rId3" cstate="print"/>
          <a:srcRect/>
          <a:stretch>
            <a:fillRect/>
          </a:stretch>
        </p:blipFill>
        <p:spPr bwMode="auto">
          <a:xfrm>
            <a:off x="3162300" y="2441575"/>
            <a:ext cx="2476500" cy="3276600"/>
          </a:xfrm>
          <a:prstGeom prst="rect">
            <a:avLst/>
          </a:prstGeom>
          <a:noFill/>
        </p:spPr>
      </p:pic>
      <p:pic>
        <p:nvPicPr>
          <p:cNvPr id="51209" name="Picture 1033" descr="PLOADBAS"/>
          <p:cNvPicPr>
            <a:picLocks noChangeAspect="1" noChangeArrowheads="1"/>
          </p:cNvPicPr>
          <p:nvPr/>
        </p:nvPicPr>
        <p:blipFill>
          <a:blip r:embed="rId4" cstate="print"/>
          <a:srcRect/>
          <a:stretch>
            <a:fillRect/>
          </a:stretch>
        </p:blipFill>
        <p:spPr bwMode="auto">
          <a:xfrm>
            <a:off x="455613" y="2444750"/>
            <a:ext cx="2400300" cy="3276600"/>
          </a:xfrm>
          <a:prstGeom prst="rect">
            <a:avLst/>
          </a:prstGeom>
          <a:noFill/>
        </p:spPr>
      </p:pic>
      <p:sp>
        <p:nvSpPr>
          <p:cNvPr id="51210" name="Text Box 1034"/>
          <p:cNvSpPr txBox="1">
            <a:spLocks noChangeArrowheads="1"/>
          </p:cNvSpPr>
          <p:nvPr/>
        </p:nvSpPr>
        <p:spPr bwMode="auto">
          <a:xfrm>
            <a:off x="4443413" y="2663825"/>
            <a:ext cx="1155700" cy="581025"/>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Nitrogen</a:t>
            </a:r>
          </a:p>
          <a:p>
            <a:pPr algn="ctr" eaLnBrk="0" hangingPunct="0"/>
            <a:r>
              <a:rPr lang="en-US" sz="1600" b="1">
                <a:latin typeface="Arial" pitchFamily="34" charset="0"/>
              </a:rPr>
              <a:t>Goal</a:t>
            </a:r>
          </a:p>
        </p:txBody>
      </p:sp>
      <p:sp>
        <p:nvSpPr>
          <p:cNvPr id="51211" name="Text Box 1035"/>
          <p:cNvSpPr txBox="1">
            <a:spLocks noChangeArrowheads="1"/>
          </p:cNvSpPr>
          <p:nvPr/>
        </p:nvSpPr>
        <p:spPr bwMode="auto">
          <a:xfrm>
            <a:off x="1443038" y="2679700"/>
            <a:ext cx="1625600" cy="581025"/>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Phosphorus</a:t>
            </a:r>
          </a:p>
          <a:p>
            <a:pPr algn="ctr" eaLnBrk="0" hangingPunct="0"/>
            <a:r>
              <a:rPr lang="en-US" sz="1600" b="1">
                <a:latin typeface="Arial" pitchFamily="34" charset="0"/>
              </a:rPr>
              <a:t>Goal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VTRFAC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33575" y="228600"/>
            <a:ext cx="6959600" cy="6400800"/>
          </a:xfrm>
          <a:prstGeom prst="rect">
            <a:avLst/>
          </a:prstGeom>
          <a:noFill/>
        </p:spPr>
      </p:pic>
      <p:sp>
        <p:nvSpPr>
          <p:cNvPr id="24579" name="Text Box 3"/>
          <p:cNvSpPr txBox="1">
            <a:spLocks noChangeArrowheads="1"/>
          </p:cNvSpPr>
          <p:nvPr/>
        </p:nvSpPr>
        <p:spPr bwMode="auto">
          <a:xfrm>
            <a:off x="306388" y="1428750"/>
            <a:ext cx="3721100" cy="4651375"/>
          </a:xfrm>
          <a:prstGeom prst="rect">
            <a:avLst/>
          </a:prstGeom>
          <a:noFill/>
          <a:ln w="9525">
            <a:noFill/>
            <a:miter lim="800000"/>
            <a:headEnd/>
            <a:tailEnd/>
          </a:ln>
          <a:effectLst/>
        </p:spPr>
        <p:txBody>
          <a:bodyPr>
            <a:spAutoFit/>
          </a:bodyPr>
          <a:lstStyle/>
          <a:p>
            <a:pPr eaLnBrk="0" hangingPunct="0">
              <a:spcBef>
                <a:spcPct val="30000"/>
              </a:spcBef>
            </a:pPr>
            <a:r>
              <a:rPr lang="en-US" sz="1800" b="1">
                <a:latin typeface="Arial" pitchFamily="34" charset="0"/>
              </a:rPr>
              <a:t>Monitoring data from major rivers entering tidal waters of Chesapeake Bay show that phosphorus concentrations are decreasing in portions of the Susquehanna River, in the Patuxent, Rappahannock and James rivers and in the Mattaponi (a tributary to the York).</a:t>
            </a:r>
          </a:p>
          <a:p>
            <a:pPr eaLnBrk="0" hangingPunct="0">
              <a:spcBef>
                <a:spcPct val="30000"/>
              </a:spcBef>
            </a:pPr>
            <a:r>
              <a:rPr lang="en-US" sz="1800" b="1">
                <a:latin typeface="Arial" pitchFamily="34" charset="0"/>
              </a:rPr>
              <a:t>The Potomac River and the and Pamunkey (a tributary to the York) show increasing trends.</a:t>
            </a:r>
          </a:p>
          <a:p>
            <a:pPr eaLnBrk="0" hangingPunct="0">
              <a:spcBef>
                <a:spcPct val="30000"/>
              </a:spcBef>
            </a:pPr>
            <a:r>
              <a:rPr lang="en-US" sz="1800" b="1">
                <a:latin typeface="Arial" pitchFamily="34" charset="0"/>
              </a:rPr>
              <a:t>Portions of the Susquehanna and the Appomattox (a tributary to the James) show no trend. </a:t>
            </a:r>
          </a:p>
        </p:txBody>
      </p:sp>
      <p:sp>
        <p:nvSpPr>
          <p:cNvPr id="24580" name="Text Box 4"/>
          <p:cNvSpPr txBox="1">
            <a:spLocks noChangeArrowheads="1"/>
          </p:cNvSpPr>
          <p:nvPr/>
        </p:nvSpPr>
        <p:spPr bwMode="auto">
          <a:xfrm>
            <a:off x="7116763" y="5165725"/>
            <a:ext cx="1846262" cy="1495425"/>
          </a:xfrm>
          <a:prstGeom prst="rect">
            <a:avLst/>
          </a:prstGeom>
          <a:noFill/>
          <a:ln w="12700">
            <a:noFill/>
            <a:miter lim="800000"/>
            <a:headEnd type="none" w="sm" len="sm"/>
            <a:tailEnd type="none" w="sm" len="sm"/>
          </a:ln>
          <a:effectLst/>
        </p:spPr>
        <p:txBody>
          <a:bodyPr wrap="none">
            <a:spAutoFit/>
          </a:bodyPr>
          <a:lstStyle/>
          <a:p>
            <a:pPr eaLnBrk="0" hangingPunct="0">
              <a:lnSpc>
                <a:spcPct val="130000"/>
              </a:lnSpc>
            </a:pPr>
            <a:r>
              <a:rPr lang="en-US" sz="1600" b="1">
                <a:latin typeface="Arial" pitchFamily="34" charset="0"/>
              </a:rPr>
              <a:t>1980s – 2000</a:t>
            </a:r>
          </a:p>
          <a:p>
            <a:pPr eaLnBrk="0" hangingPunct="0">
              <a:lnSpc>
                <a:spcPct val="170000"/>
              </a:lnSpc>
            </a:pPr>
            <a:r>
              <a:rPr lang="en-US" sz="1400" b="1">
                <a:latin typeface="Arial" pitchFamily="34" charset="0"/>
              </a:rPr>
              <a:t>Decreasing</a:t>
            </a:r>
          </a:p>
          <a:p>
            <a:pPr eaLnBrk="0" hangingPunct="0">
              <a:lnSpc>
                <a:spcPct val="170000"/>
              </a:lnSpc>
            </a:pPr>
            <a:r>
              <a:rPr lang="en-US" sz="1400" b="1">
                <a:latin typeface="Arial" pitchFamily="34" charset="0"/>
              </a:rPr>
              <a:t>No significant trend</a:t>
            </a:r>
          </a:p>
          <a:p>
            <a:pPr eaLnBrk="0" hangingPunct="0">
              <a:lnSpc>
                <a:spcPct val="170000"/>
              </a:lnSpc>
            </a:pPr>
            <a:r>
              <a:rPr lang="en-US" sz="1400" b="1">
                <a:latin typeface="Arial" pitchFamily="34" charset="0"/>
              </a:rPr>
              <a:t>Increasing</a:t>
            </a:r>
          </a:p>
        </p:txBody>
      </p:sp>
      <p:sp>
        <p:nvSpPr>
          <p:cNvPr id="24581" name="Rectangle 5"/>
          <p:cNvSpPr>
            <a:spLocks noGrp="1" noChangeArrowheads="1"/>
          </p:cNvSpPr>
          <p:nvPr>
            <p:ph type="title"/>
          </p:nvPr>
        </p:nvSpPr>
        <p:spPr>
          <a:xfrm>
            <a:off x="328613" y="314325"/>
            <a:ext cx="8129587" cy="949325"/>
          </a:xfrm>
        </p:spPr>
        <p:txBody>
          <a:bodyPr/>
          <a:lstStyle/>
          <a:p>
            <a:r>
              <a:rPr lang="en-US"/>
              <a:t>Phosphorus Levels Declining</a:t>
            </a:r>
            <a:br>
              <a:rPr lang="en-US"/>
            </a:br>
            <a:r>
              <a:rPr lang="en-US"/>
              <a:t>in Non-tidal Portions of the Rivers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VTRFAC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19288" y="228600"/>
            <a:ext cx="6959600" cy="6400800"/>
          </a:xfrm>
          <a:prstGeom prst="rect">
            <a:avLst/>
          </a:prstGeom>
          <a:noFill/>
        </p:spPr>
      </p:pic>
      <p:sp>
        <p:nvSpPr>
          <p:cNvPr id="26627" name="Text Box 3"/>
          <p:cNvSpPr txBox="1">
            <a:spLocks noChangeArrowheads="1"/>
          </p:cNvSpPr>
          <p:nvPr/>
        </p:nvSpPr>
        <p:spPr bwMode="auto">
          <a:xfrm>
            <a:off x="7123113" y="5187950"/>
            <a:ext cx="1846262" cy="1495425"/>
          </a:xfrm>
          <a:prstGeom prst="rect">
            <a:avLst/>
          </a:prstGeom>
          <a:noFill/>
          <a:ln w="12700">
            <a:noFill/>
            <a:miter lim="800000"/>
            <a:headEnd type="none" w="sm" len="sm"/>
            <a:tailEnd type="none" w="sm" len="sm"/>
          </a:ln>
          <a:effectLst/>
        </p:spPr>
        <p:txBody>
          <a:bodyPr wrap="none">
            <a:spAutoFit/>
          </a:bodyPr>
          <a:lstStyle/>
          <a:p>
            <a:pPr eaLnBrk="0" hangingPunct="0">
              <a:lnSpc>
                <a:spcPct val="130000"/>
              </a:lnSpc>
            </a:pPr>
            <a:r>
              <a:rPr lang="en-US" sz="1600" b="1">
                <a:latin typeface="Arial" pitchFamily="34" charset="0"/>
              </a:rPr>
              <a:t>1980s – 2000</a:t>
            </a:r>
          </a:p>
          <a:p>
            <a:pPr eaLnBrk="0" hangingPunct="0">
              <a:lnSpc>
                <a:spcPct val="170000"/>
              </a:lnSpc>
            </a:pPr>
            <a:r>
              <a:rPr lang="en-US" sz="1400" b="1">
                <a:latin typeface="Arial" pitchFamily="34" charset="0"/>
              </a:rPr>
              <a:t>Decreasing</a:t>
            </a:r>
          </a:p>
          <a:p>
            <a:pPr eaLnBrk="0" hangingPunct="0">
              <a:lnSpc>
                <a:spcPct val="170000"/>
              </a:lnSpc>
            </a:pPr>
            <a:r>
              <a:rPr lang="en-US" sz="1400" b="1">
                <a:latin typeface="Arial" pitchFamily="34" charset="0"/>
              </a:rPr>
              <a:t>No significant trend</a:t>
            </a:r>
          </a:p>
          <a:p>
            <a:pPr eaLnBrk="0" hangingPunct="0">
              <a:lnSpc>
                <a:spcPct val="170000"/>
              </a:lnSpc>
            </a:pPr>
            <a:r>
              <a:rPr lang="en-US" sz="1400" b="1">
                <a:latin typeface="Arial" pitchFamily="34" charset="0"/>
              </a:rPr>
              <a:t>Increasing</a:t>
            </a:r>
          </a:p>
        </p:txBody>
      </p:sp>
      <p:sp>
        <p:nvSpPr>
          <p:cNvPr id="26628" name="Text Box 4"/>
          <p:cNvSpPr txBox="1">
            <a:spLocks noChangeArrowheads="1"/>
          </p:cNvSpPr>
          <p:nvPr/>
        </p:nvSpPr>
        <p:spPr bwMode="auto">
          <a:xfrm>
            <a:off x="307975" y="1498600"/>
            <a:ext cx="3549650" cy="4102100"/>
          </a:xfrm>
          <a:prstGeom prst="rect">
            <a:avLst/>
          </a:prstGeom>
          <a:noFill/>
          <a:ln w="9525">
            <a:noFill/>
            <a:miter lim="800000"/>
            <a:headEnd/>
            <a:tailEnd/>
          </a:ln>
          <a:effectLst/>
        </p:spPr>
        <p:txBody>
          <a:bodyPr>
            <a:spAutoFit/>
          </a:bodyPr>
          <a:lstStyle/>
          <a:p>
            <a:pPr eaLnBrk="0" hangingPunct="0">
              <a:spcBef>
                <a:spcPct val="30000"/>
              </a:spcBef>
            </a:pPr>
            <a:r>
              <a:rPr lang="en-US" sz="1800" b="1">
                <a:latin typeface="Arial" pitchFamily="34" charset="0"/>
              </a:rPr>
              <a:t>Monitoring data from major rivers entering tidal waters of Chesapeake Bay show that nitrogen concentrations are decreasing in the Susquehanna, Potomac, Patuxent, Rappahannock, Mattaponi (a tributary to the York), and James rivers.</a:t>
            </a:r>
          </a:p>
          <a:p>
            <a:pPr eaLnBrk="0" hangingPunct="0">
              <a:spcBef>
                <a:spcPct val="30000"/>
              </a:spcBef>
            </a:pPr>
            <a:r>
              <a:rPr lang="en-US" sz="1800" b="1">
                <a:latin typeface="Arial" pitchFamily="34" charset="0"/>
              </a:rPr>
              <a:t>The Pamunkey (a tributary to the York) shows an increasing trend.</a:t>
            </a:r>
          </a:p>
          <a:p>
            <a:pPr eaLnBrk="0" hangingPunct="0">
              <a:spcBef>
                <a:spcPct val="30000"/>
              </a:spcBef>
            </a:pPr>
            <a:r>
              <a:rPr lang="en-US" sz="1800" b="1">
                <a:latin typeface="Arial" pitchFamily="34" charset="0"/>
              </a:rPr>
              <a:t>The Appomattox (a tributary to the James) shows no trend.</a:t>
            </a:r>
          </a:p>
        </p:txBody>
      </p:sp>
      <p:sp>
        <p:nvSpPr>
          <p:cNvPr id="26629" name="Rectangle 5"/>
          <p:cNvSpPr>
            <a:spLocks noGrp="1" noChangeArrowheads="1"/>
          </p:cNvSpPr>
          <p:nvPr>
            <p:ph type="title"/>
          </p:nvPr>
        </p:nvSpPr>
        <p:spPr>
          <a:xfrm>
            <a:off x="354013" y="382588"/>
            <a:ext cx="8408987" cy="739775"/>
          </a:xfrm>
        </p:spPr>
        <p:txBody>
          <a:bodyPr/>
          <a:lstStyle/>
          <a:p>
            <a:r>
              <a:rPr lang="en-US"/>
              <a:t>Nitrogen Levels Declining</a:t>
            </a:r>
            <a:br>
              <a:rPr lang="en-US"/>
            </a:br>
            <a:r>
              <a:rPr lang="en-US"/>
              <a:t>in Non-tidal Portions of the Rivers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r>
              <a:rPr lang="en-US" sz="3600" b="1"/>
              <a:t>Forest Acreage Declining</a:t>
            </a:r>
          </a:p>
        </p:txBody>
      </p:sp>
      <p:pic>
        <p:nvPicPr>
          <p:cNvPr id="38915" name="Picture 3" descr="FOREST"/>
          <p:cNvPicPr>
            <a:picLocks noChangeAspect="1" noChangeArrowheads="1"/>
          </p:cNvPicPr>
          <p:nvPr/>
        </p:nvPicPr>
        <p:blipFill>
          <a:blip r:embed="rId3" cstate="print"/>
          <a:srcRect/>
          <a:stretch>
            <a:fillRect/>
          </a:stretch>
        </p:blipFill>
        <p:spPr bwMode="auto">
          <a:xfrm>
            <a:off x="247650" y="2033588"/>
            <a:ext cx="5878513" cy="3689350"/>
          </a:xfrm>
          <a:prstGeom prst="rect">
            <a:avLst/>
          </a:prstGeom>
          <a:noFill/>
        </p:spPr>
      </p:pic>
      <p:pic>
        <p:nvPicPr>
          <p:cNvPr id="38916" name="Picture 4" descr="FOREST"/>
          <p:cNvPicPr>
            <a:picLocks noChangeAspect="1" noChangeArrowheads="1"/>
          </p:cNvPicPr>
          <p:nvPr/>
        </p:nvPicPr>
        <p:blipFill>
          <a:blip r:embed="rId4" cstate="print"/>
          <a:srcRect/>
          <a:stretch>
            <a:fillRect/>
          </a:stretch>
        </p:blipFill>
        <p:spPr bwMode="auto">
          <a:xfrm>
            <a:off x="319088" y="212725"/>
            <a:ext cx="1555750" cy="1946275"/>
          </a:xfrm>
          <a:prstGeom prst="rect">
            <a:avLst/>
          </a:prstGeom>
          <a:noFill/>
        </p:spPr>
      </p:pic>
      <p:sp>
        <p:nvSpPr>
          <p:cNvPr id="38917" name="Text Box 5"/>
          <p:cNvSpPr txBox="1">
            <a:spLocks noChangeArrowheads="1"/>
          </p:cNvSpPr>
          <p:nvPr/>
        </p:nvSpPr>
        <p:spPr bwMode="auto">
          <a:xfrm>
            <a:off x="6089650" y="1328738"/>
            <a:ext cx="2749550" cy="4651375"/>
          </a:xfrm>
          <a:prstGeom prst="rect">
            <a:avLst/>
          </a:prstGeom>
          <a:noFill/>
          <a:ln w="12700">
            <a:noFill/>
            <a:miter lim="800000"/>
            <a:headEnd type="none" w="sm" len="sm"/>
            <a:tailEnd type="none" w="sm" len="sm"/>
          </a:ln>
          <a:effectLst/>
        </p:spPr>
        <p:txBody>
          <a:bodyPr>
            <a:spAutoFit/>
          </a:bodyPr>
          <a:lstStyle/>
          <a:p>
            <a:pPr eaLnBrk="0" hangingPunct="0">
              <a:spcAft>
                <a:spcPct val="30000"/>
              </a:spcAft>
            </a:pPr>
            <a:r>
              <a:rPr lang="en-US" sz="1800" b="1">
                <a:latin typeface="Arial" pitchFamily="34" charset="0"/>
              </a:rPr>
              <a:t>Forests provide critical habitat and help prevent pollutants and sediment from reaching the Bay and rivers.</a:t>
            </a:r>
          </a:p>
          <a:p>
            <a:pPr eaLnBrk="0" hangingPunct="0">
              <a:spcAft>
                <a:spcPct val="30000"/>
              </a:spcAft>
            </a:pPr>
            <a:r>
              <a:rPr lang="en-US" sz="1800" b="1">
                <a:latin typeface="Arial" pitchFamily="34" charset="0"/>
              </a:rPr>
              <a:t>About 59% of the Bay basin is currently forested.</a:t>
            </a:r>
          </a:p>
          <a:p>
            <a:pPr eaLnBrk="0" hangingPunct="0">
              <a:spcAft>
                <a:spcPct val="30000"/>
              </a:spcAft>
            </a:pPr>
            <a:r>
              <a:rPr lang="en-US" sz="1800" b="1">
                <a:latin typeface="Arial" pitchFamily="34" charset="0"/>
              </a:rPr>
              <a:t>The forest that regrew from the 19th to the mid-20th centuries is steadily declining.  Current losses represent permanent conversions.</a:t>
            </a:r>
            <a:endParaRPr 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0"/>
            <a:ext cx="7772400" cy="1143000"/>
          </a:xfrm>
        </p:spPr>
        <p:txBody>
          <a:bodyPr/>
          <a:lstStyle/>
          <a:p>
            <a:r>
              <a:rPr lang="en-US" sz="3600" b="1"/>
              <a:t>Wetland Loss Continues</a:t>
            </a:r>
          </a:p>
        </p:txBody>
      </p:sp>
      <p:pic>
        <p:nvPicPr>
          <p:cNvPr id="40963" name="Picture 3" descr="blueh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25400"/>
            <a:ext cx="2165350" cy="2165350"/>
          </a:xfrm>
          <a:prstGeom prst="rect">
            <a:avLst/>
          </a:prstGeom>
          <a:noFill/>
        </p:spPr>
      </p:pic>
      <p:pic>
        <p:nvPicPr>
          <p:cNvPr id="40964" name="Picture 4" descr="blcrill"/>
          <p:cNvPicPr>
            <a:picLocks noChangeAspect="1" noChangeArrowheads="1"/>
          </p:cNvPicPr>
          <p:nvPr/>
        </p:nvPicPr>
        <p:blipFill>
          <a:blip r:embed="rId4" cstate="print"/>
          <a:srcRect/>
          <a:stretch>
            <a:fillRect/>
          </a:stretch>
        </p:blipFill>
        <p:spPr bwMode="auto">
          <a:xfrm>
            <a:off x="6965950" y="312738"/>
            <a:ext cx="1836738" cy="1470025"/>
          </a:xfrm>
          <a:prstGeom prst="rect">
            <a:avLst/>
          </a:prstGeom>
          <a:noFill/>
        </p:spPr>
      </p:pic>
      <p:sp>
        <p:nvSpPr>
          <p:cNvPr id="40965" name="Text Box 5"/>
          <p:cNvSpPr txBox="1">
            <a:spLocks noChangeArrowheads="1"/>
          </p:cNvSpPr>
          <p:nvPr/>
        </p:nvSpPr>
        <p:spPr bwMode="auto">
          <a:xfrm>
            <a:off x="969963" y="1317625"/>
            <a:ext cx="7642225" cy="4695825"/>
          </a:xfrm>
          <a:prstGeom prst="rect">
            <a:avLst/>
          </a:prstGeom>
          <a:noFill/>
          <a:ln w="12700">
            <a:noFill/>
            <a:miter lim="800000"/>
            <a:headEnd type="none" w="sm" len="sm"/>
            <a:tailEnd type="none" w="sm" len="sm"/>
          </a:ln>
          <a:effectLst/>
        </p:spPr>
        <p:txBody>
          <a:bodyPr>
            <a:spAutoFit/>
          </a:bodyPr>
          <a:lstStyle/>
          <a:p>
            <a:pPr eaLnBrk="0" hangingPunct="0">
              <a:spcBef>
                <a:spcPct val="60000"/>
              </a:spcBef>
            </a:pPr>
            <a:r>
              <a:rPr lang="en-US" sz="2600" b="1">
                <a:latin typeface="Arial" pitchFamily="34" charset="0"/>
              </a:rPr>
              <a:t>In the 1980s we were still losing</a:t>
            </a:r>
            <a:br>
              <a:rPr lang="en-US" sz="2600" b="1">
                <a:latin typeface="Arial" pitchFamily="34" charset="0"/>
              </a:rPr>
            </a:br>
            <a:r>
              <a:rPr lang="en-US" sz="2600" b="1">
                <a:latin typeface="Arial" pitchFamily="34" charset="0"/>
              </a:rPr>
              <a:t>estuarine wetlands, like tidal marshes,</a:t>
            </a:r>
            <a:br>
              <a:rPr lang="en-US" sz="2600" b="1">
                <a:latin typeface="Arial" pitchFamily="34" charset="0"/>
              </a:rPr>
            </a:br>
            <a:r>
              <a:rPr lang="en-US" sz="2600" b="1">
                <a:latin typeface="Arial" pitchFamily="34" charset="0"/>
              </a:rPr>
              <a:t>but loss rates were significantly reduced.</a:t>
            </a:r>
            <a:br>
              <a:rPr lang="en-US" sz="2600" b="1">
                <a:latin typeface="Arial" pitchFamily="34" charset="0"/>
              </a:rPr>
            </a:br>
            <a:r>
              <a:rPr lang="en-US" sz="2600" b="1">
                <a:latin typeface="Arial" pitchFamily="34" charset="0"/>
              </a:rPr>
              <a:t>Loss rates were down from</a:t>
            </a:r>
            <a:br>
              <a:rPr lang="en-US" sz="2600" b="1">
                <a:latin typeface="Arial" pitchFamily="34" charset="0"/>
              </a:rPr>
            </a:br>
            <a:r>
              <a:rPr lang="en-US" sz="2600" b="1">
                <a:latin typeface="Arial" pitchFamily="34" charset="0"/>
              </a:rPr>
              <a:t>547 acres/year during the 1950s - 1970s,</a:t>
            </a:r>
            <a:br>
              <a:rPr lang="en-US" sz="2600" b="1">
                <a:latin typeface="Arial" pitchFamily="34" charset="0"/>
              </a:rPr>
            </a:br>
            <a:r>
              <a:rPr lang="en-US" sz="2600" b="1">
                <a:latin typeface="Arial" pitchFamily="34" charset="0"/>
              </a:rPr>
              <a:t>to 5 acres/year during the 1980s.</a:t>
            </a:r>
          </a:p>
          <a:p>
            <a:pPr eaLnBrk="0" hangingPunct="0">
              <a:spcBef>
                <a:spcPct val="60000"/>
              </a:spcBef>
            </a:pPr>
            <a:r>
              <a:rPr lang="en-US" sz="2600" b="1">
                <a:latin typeface="Arial" pitchFamily="34" charset="0"/>
              </a:rPr>
              <a:t>However, freshwater wetlands, like forested swamps, were lost at an increasing rate.</a:t>
            </a:r>
            <a:br>
              <a:rPr lang="en-US" sz="2600" b="1">
                <a:latin typeface="Arial" pitchFamily="34" charset="0"/>
              </a:rPr>
            </a:br>
            <a:r>
              <a:rPr lang="en-US" sz="2600" b="1">
                <a:latin typeface="Arial" pitchFamily="34" charset="0"/>
              </a:rPr>
              <a:t>Loss rates were up from</a:t>
            </a:r>
            <a:br>
              <a:rPr lang="en-US" sz="2600" b="1">
                <a:latin typeface="Arial" pitchFamily="34" charset="0"/>
              </a:rPr>
            </a:br>
            <a:r>
              <a:rPr lang="en-US" sz="2600" b="1">
                <a:latin typeface="Arial" pitchFamily="34" charset="0"/>
              </a:rPr>
              <a:t>2,373 acres/year during the 1950s - 1970s,</a:t>
            </a:r>
            <a:br>
              <a:rPr lang="en-US" sz="2600" b="1">
                <a:latin typeface="Arial" pitchFamily="34" charset="0"/>
              </a:rPr>
            </a:br>
            <a:r>
              <a:rPr lang="en-US" sz="2600" b="1">
                <a:latin typeface="Arial" pitchFamily="34" charset="0"/>
              </a:rPr>
              <a:t>to 2,807 acres/year during the 1980s.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304800"/>
            <a:ext cx="8458200" cy="792163"/>
          </a:xfrm>
        </p:spPr>
        <p:txBody>
          <a:bodyPr/>
          <a:lstStyle/>
          <a:p>
            <a:r>
              <a:rPr lang="en-US" sz="3600"/>
              <a:t>Patterns of Land Use and Consumption of Natural Resources Threaten Our Progress</a:t>
            </a:r>
          </a:p>
        </p:txBody>
      </p:sp>
      <p:sp>
        <p:nvSpPr>
          <p:cNvPr id="43011" name="Text Box 3"/>
          <p:cNvSpPr txBox="1">
            <a:spLocks noChangeArrowheads="1"/>
          </p:cNvSpPr>
          <p:nvPr/>
        </p:nvSpPr>
        <p:spPr bwMode="auto">
          <a:xfrm>
            <a:off x="304800" y="2057400"/>
            <a:ext cx="8374063" cy="4140200"/>
          </a:xfrm>
          <a:prstGeom prst="rect">
            <a:avLst/>
          </a:prstGeom>
          <a:noFill/>
          <a:ln w="12700">
            <a:noFill/>
            <a:miter lim="800000"/>
            <a:headEnd type="none" w="sm" len="sm"/>
            <a:tailEnd type="none" w="sm" len="sm"/>
          </a:ln>
          <a:effectLst/>
        </p:spPr>
        <p:txBody>
          <a:bodyPr>
            <a:spAutoFit/>
          </a:bodyPr>
          <a:lstStyle/>
          <a:p>
            <a:pPr eaLnBrk="0" hangingPunct="0">
              <a:spcBef>
                <a:spcPct val="60000"/>
              </a:spcBef>
            </a:pPr>
            <a:r>
              <a:rPr lang="en-US" sz="2600" b="1">
                <a:latin typeface="Arial" pitchFamily="34" charset="0"/>
              </a:rPr>
              <a:t>Low density, single-use development, often called sprawl, tends to use "resource lands", such as forests, farms and wetlands.</a:t>
            </a:r>
          </a:p>
          <a:p>
            <a:pPr eaLnBrk="0" hangingPunct="0">
              <a:spcBef>
                <a:spcPct val="60000"/>
              </a:spcBef>
            </a:pPr>
            <a:r>
              <a:rPr lang="en-US" sz="2600" b="1">
                <a:latin typeface="Arial" pitchFamily="34" charset="0"/>
              </a:rPr>
              <a:t>This impacts the water quality of local waterways and the Bay, as well as the region's economy and heritage.</a:t>
            </a:r>
          </a:p>
          <a:p>
            <a:pPr eaLnBrk="0" hangingPunct="0">
              <a:spcBef>
                <a:spcPct val="60000"/>
              </a:spcBef>
            </a:pPr>
            <a:r>
              <a:rPr lang="en-US" sz="2600" b="1">
                <a:latin typeface="Arial" pitchFamily="34" charset="0"/>
              </a:rPr>
              <a:t>These development trends also have resulted in people driving farther to reach jobs and services, leading to increases in vehicle miles traveled.</a:t>
            </a:r>
          </a:p>
        </p:txBody>
      </p:sp>
      <p:sp>
        <p:nvSpPr>
          <p:cNvPr id="43012" name="Line 4"/>
          <p:cNvSpPr>
            <a:spLocks noChangeShapeType="1"/>
          </p:cNvSpPr>
          <p:nvPr/>
        </p:nvSpPr>
        <p:spPr bwMode="auto">
          <a:xfrm>
            <a:off x="1219200" y="1752600"/>
            <a:ext cx="6553200" cy="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19200" y="2209800"/>
            <a:ext cx="6781800" cy="3443288"/>
          </a:xfrm>
          <a:prstGeom prst="rect">
            <a:avLst/>
          </a:prstGeom>
          <a:noFill/>
          <a:ln w="9525">
            <a:noFill/>
            <a:miter lim="800000"/>
            <a:headEnd/>
            <a:tailEnd/>
          </a:ln>
          <a:effectLst/>
        </p:spPr>
        <p:txBody>
          <a:bodyPr>
            <a:spAutoFit/>
          </a:bodyPr>
          <a:lstStyle/>
          <a:p>
            <a:pPr>
              <a:spcBef>
                <a:spcPct val="50000"/>
              </a:spcBef>
            </a:pPr>
            <a:r>
              <a:rPr lang="en-US" sz="2800" b="1"/>
              <a:t>In sum, the Bay watershed has lost half its forests, 60 percent of its wetlands, almost 90 percent of its underwater grasses, and nearly 98 percent of its oysters. </a:t>
            </a:r>
          </a:p>
          <a:p>
            <a:pPr>
              <a:spcBef>
                <a:spcPct val="50000"/>
              </a:spcBef>
            </a:pPr>
            <a:r>
              <a:rPr lang="en-US" b="1"/>
              <a:t>The result is that we have stripped the Bay of its natural habitats on the land and in the water, as well as stripping it of its ability to filter out pollution.</a:t>
            </a:r>
          </a:p>
        </p:txBody>
      </p:sp>
      <p:sp>
        <p:nvSpPr>
          <p:cNvPr id="49155" name="Rectangle 3"/>
          <p:cNvSpPr>
            <a:spLocks noGrp="1" noChangeArrowheads="1"/>
          </p:cNvSpPr>
          <p:nvPr>
            <p:ph type="title"/>
          </p:nvPr>
        </p:nvSpPr>
        <p:spPr/>
        <p:txBody>
          <a:bodyPr/>
          <a:lstStyle/>
          <a:p>
            <a:r>
              <a:rPr lang="en-US"/>
              <a:t>Summary of Impacts</a:t>
            </a:r>
          </a:p>
        </p:txBody>
      </p:sp>
      <p:sp>
        <p:nvSpPr>
          <p:cNvPr id="49156" name="Line 4"/>
          <p:cNvSpPr>
            <a:spLocks noChangeShapeType="1"/>
          </p:cNvSpPr>
          <p:nvPr/>
        </p:nvSpPr>
        <p:spPr bwMode="auto">
          <a:xfrm>
            <a:off x="1981200" y="1828800"/>
            <a:ext cx="5638800" cy="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a:t>Bay 2000 Agreement</a:t>
            </a:r>
          </a:p>
        </p:txBody>
      </p:sp>
      <p:sp>
        <p:nvSpPr>
          <p:cNvPr id="55299" name="Rectangle 1027"/>
          <p:cNvSpPr>
            <a:spLocks noGrp="1" noChangeArrowheads="1"/>
          </p:cNvSpPr>
          <p:nvPr>
            <p:ph type="body" idx="1"/>
          </p:nvPr>
        </p:nvSpPr>
        <p:spPr/>
        <p:txBody>
          <a:bodyPr/>
          <a:lstStyle/>
          <a:p>
            <a:r>
              <a:rPr lang="en-US" sz="2800"/>
              <a:t>By 2010, develop and implement locally supported watershed management plans in two-thirds of the Bay watershed covered by this Agreement.</a:t>
            </a:r>
          </a:p>
          <a:p>
            <a:r>
              <a:rPr lang="en-US" sz="2800"/>
              <a:t>By 2010, achieve a net resource gain by restoring 25,000 acres of tidal and non-tidal wetlands.</a:t>
            </a:r>
          </a:p>
          <a:p>
            <a:r>
              <a:rPr lang="en-US" sz="2800"/>
              <a:t>By 2002, ensure that measures are in place to meet our riparian forest buffer restoration goal of 2,010 miles by 2010.</a:t>
            </a:r>
          </a:p>
        </p:txBody>
      </p:sp>
      <p:sp>
        <p:nvSpPr>
          <p:cNvPr id="55300" name="Line 1028"/>
          <p:cNvSpPr>
            <a:spLocks noChangeShapeType="1"/>
          </p:cNvSpPr>
          <p:nvPr/>
        </p:nvSpPr>
        <p:spPr bwMode="auto">
          <a:xfrm>
            <a:off x="1524000" y="1676400"/>
            <a:ext cx="60198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Bay 2000 Agreement (Cont.)</a:t>
            </a:r>
          </a:p>
        </p:txBody>
      </p:sp>
      <p:sp>
        <p:nvSpPr>
          <p:cNvPr id="57347" name="Rectangle 3"/>
          <p:cNvSpPr>
            <a:spLocks noGrp="1" noChangeArrowheads="1"/>
          </p:cNvSpPr>
          <p:nvPr>
            <p:ph type="body" idx="1"/>
          </p:nvPr>
        </p:nvSpPr>
        <p:spPr/>
        <p:txBody>
          <a:bodyPr/>
          <a:lstStyle/>
          <a:p>
            <a:r>
              <a:rPr lang="en-US" sz="2800"/>
              <a:t>By 2010, correct the nutrient- and sediment-related problems sufficiently to remove the Bay and the tidal portions of its tributaries from the list of impaired waters under the Clean Water Act.</a:t>
            </a:r>
          </a:p>
          <a:p>
            <a:r>
              <a:rPr lang="en-US" sz="2800"/>
              <a:t>Permanently preserve from development 20 percent of the land area in the watershed by 2010.</a:t>
            </a:r>
          </a:p>
          <a:p>
            <a:r>
              <a:rPr lang="en-US" sz="2800"/>
              <a:t>By 2012, reduce the rate of harmful sprawl development of forest and agricultural land in the Chesapeake Bay watershed by 30 percent. </a:t>
            </a:r>
          </a:p>
        </p:txBody>
      </p:sp>
      <p:sp>
        <p:nvSpPr>
          <p:cNvPr id="57348" name="Line 4"/>
          <p:cNvSpPr>
            <a:spLocks noChangeShapeType="1"/>
          </p:cNvSpPr>
          <p:nvPr/>
        </p:nvSpPr>
        <p:spPr bwMode="auto">
          <a:xfrm>
            <a:off x="1371600" y="1752600"/>
            <a:ext cx="64008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20675" y="273050"/>
            <a:ext cx="8466138" cy="625475"/>
          </a:xfrm>
        </p:spPr>
        <p:txBody>
          <a:bodyPr/>
          <a:lstStyle/>
          <a:p>
            <a:r>
              <a:rPr lang="en-US"/>
              <a:t>Acres of Bay Grasses</a:t>
            </a:r>
          </a:p>
        </p:txBody>
      </p:sp>
      <p:sp>
        <p:nvSpPr>
          <p:cNvPr id="75779" name="Text Box 3"/>
          <p:cNvSpPr txBox="1">
            <a:spLocks noChangeArrowheads="1"/>
          </p:cNvSpPr>
          <p:nvPr/>
        </p:nvSpPr>
        <p:spPr bwMode="auto">
          <a:xfrm>
            <a:off x="293688" y="6069013"/>
            <a:ext cx="5510212" cy="457200"/>
          </a:xfrm>
          <a:prstGeom prst="rect">
            <a:avLst/>
          </a:prstGeom>
          <a:noFill/>
          <a:ln w="12700">
            <a:noFill/>
            <a:miter lim="800000"/>
            <a:headEnd type="none" w="sm" len="sm"/>
            <a:tailEnd type="none" w="sm" len="sm"/>
          </a:ln>
          <a:effectLst/>
        </p:spPr>
        <p:txBody>
          <a:bodyPr>
            <a:spAutoFit/>
          </a:bodyPr>
          <a:lstStyle/>
          <a:p>
            <a:pPr eaLnBrk="0" hangingPunct="0"/>
            <a:r>
              <a:rPr lang="en-US" sz="1200"/>
              <a:t>*Note – Hatched area of bar includes estimated additional acreage. No survey in 1988.</a:t>
            </a:r>
          </a:p>
          <a:p>
            <a:pPr eaLnBrk="0" hangingPunct="0"/>
            <a:r>
              <a:rPr lang="en-US" sz="1200"/>
              <a:t>Source:  Chesapeake Bay Program.</a:t>
            </a:r>
          </a:p>
        </p:txBody>
      </p:sp>
      <p:sp>
        <p:nvSpPr>
          <p:cNvPr id="75780" name="Text Box 4"/>
          <p:cNvSpPr txBox="1">
            <a:spLocks noChangeArrowheads="1"/>
          </p:cNvSpPr>
          <p:nvPr/>
        </p:nvSpPr>
        <p:spPr bwMode="auto">
          <a:xfrm>
            <a:off x="5684838" y="923925"/>
            <a:ext cx="3187700" cy="4956175"/>
          </a:xfrm>
          <a:prstGeom prst="rect">
            <a:avLst/>
          </a:prstGeom>
          <a:noFill/>
          <a:ln w="9525">
            <a:noFill/>
            <a:miter lim="800000"/>
            <a:headEnd/>
            <a:tailEnd/>
          </a:ln>
          <a:effectLst/>
        </p:spPr>
        <p:txBody>
          <a:bodyPr>
            <a:spAutoFit/>
          </a:bodyPr>
          <a:lstStyle/>
          <a:p>
            <a:pPr eaLnBrk="0" hangingPunct="0">
              <a:spcAft>
                <a:spcPct val="30000"/>
              </a:spcAft>
            </a:pPr>
            <a:r>
              <a:rPr lang="en-US" sz="1600" b="1">
                <a:solidFill>
                  <a:srgbClr val="000099"/>
                </a:solidFill>
                <a:latin typeface="Arial" pitchFamily="34" charset="0"/>
              </a:rPr>
              <a:t>GOAL:</a:t>
            </a:r>
            <a:r>
              <a:rPr lang="en-US" sz="1600" b="1">
                <a:latin typeface="Arial" pitchFamily="34" charset="0"/>
              </a:rPr>
              <a:t>  185,000 acres by 2010.</a:t>
            </a:r>
          </a:p>
          <a:p>
            <a:pPr eaLnBrk="0" hangingPunct="0">
              <a:spcAft>
                <a:spcPct val="30000"/>
              </a:spcAft>
            </a:pPr>
            <a:r>
              <a:rPr lang="en-US" sz="1600" b="1">
                <a:solidFill>
                  <a:srgbClr val="000099"/>
                </a:solidFill>
                <a:latin typeface="Arial" pitchFamily="34" charset="0"/>
              </a:rPr>
              <a:t>STATUS:</a:t>
            </a:r>
            <a:r>
              <a:rPr lang="en-US" sz="1600" b="1">
                <a:latin typeface="Arial" pitchFamily="34" charset="0"/>
              </a:rPr>
              <a:t>  Total acreage in 2003 is estimated to be 64,709.</a:t>
            </a:r>
          </a:p>
          <a:p>
            <a:pPr eaLnBrk="0" hangingPunct="0">
              <a:spcAft>
                <a:spcPct val="30000"/>
              </a:spcAft>
            </a:pPr>
            <a:r>
              <a:rPr lang="en-US" sz="1600" b="1">
                <a:latin typeface="Arial" pitchFamily="34" charset="0"/>
                <a:cs typeface="Times New Roman" pitchFamily="18" charset="0"/>
              </a:rPr>
              <a:t>The decrease appears to be the result of substantial reductions in widgeongrass in the lower and mid-bay regions.</a:t>
            </a:r>
          </a:p>
          <a:p>
            <a:pPr eaLnBrk="0" hangingPunct="0">
              <a:spcAft>
                <a:spcPct val="30000"/>
              </a:spcAft>
            </a:pPr>
            <a:r>
              <a:rPr lang="en-US" sz="1600" b="1">
                <a:latin typeface="Arial" pitchFamily="34" charset="0"/>
                <a:cs typeface="Times New Roman" pitchFamily="18" charset="0"/>
              </a:rPr>
              <a:t>In addition, major declines in freshwater species occurred in the upper portion the Potomac River and Susquehanna region likely due to persistent turbidity resulting from rain occurring throughout the spring and summer that may have contributed to a very early decline, well before Hurricane Isabel affected Chesapeake Bay.</a:t>
            </a:r>
            <a:endParaRPr lang="en-US" sz="1600" b="1">
              <a:latin typeface="Arial" pitchFamily="34" charset="0"/>
            </a:endParaRPr>
          </a:p>
        </p:txBody>
      </p:sp>
      <p:pic>
        <p:nvPicPr>
          <p:cNvPr id="75781" name="Picture 5" descr="blcrill"/>
          <p:cNvPicPr>
            <a:picLocks noChangeAspect="1" noChangeArrowheads="1"/>
          </p:cNvPicPr>
          <p:nvPr/>
        </p:nvPicPr>
        <p:blipFill>
          <a:blip r:embed="rId4" cstate="print"/>
          <a:srcRect/>
          <a:stretch>
            <a:fillRect/>
          </a:stretch>
        </p:blipFill>
        <p:spPr bwMode="auto">
          <a:xfrm>
            <a:off x="331788" y="5246688"/>
            <a:ext cx="1044575" cy="835025"/>
          </a:xfrm>
          <a:prstGeom prst="rect">
            <a:avLst/>
          </a:prstGeom>
          <a:noFill/>
        </p:spPr>
      </p:pic>
      <p:graphicFrame>
        <p:nvGraphicFramePr>
          <p:cNvPr id="75782" name="Object 6"/>
          <p:cNvGraphicFramePr>
            <a:graphicFrameLocks noChangeAspect="1"/>
          </p:cNvGraphicFramePr>
          <p:nvPr/>
        </p:nvGraphicFramePr>
        <p:xfrm>
          <a:off x="-133350" y="590550"/>
          <a:ext cx="5943600" cy="5087938"/>
        </p:xfrm>
        <a:graphic>
          <a:graphicData uri="http://schemas.openxmlformats.org/presentationml/2006/ole">
            <p:oleObj spid="_x0000_s75782" name="Chart" r:id="rId5" imgW="2857871" imgH="2446226" progId="MSGraph.Chart.8">
              <p:embed followColorScheme="full"/>
            </p:oleObj>
          </a:graphicData>
        </a:graphic>
      </p:graphicFrame>
      <p:sp>
        <p:nvSpPr>
          <p:cNvPr id="75783" name="Line 7"/>
          <p:cNvSpPr>
            <a:spLocks noChangeShapeType="1"/>
          </p:cNvSpPr>
          <p:nvPr/>
        </p:nvSpPr>
        <p:spPr bwMode="auto">
          <a:xfrm>
            <a:off x="5643563" y="990600"/>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75784" name="Line 8"/>
          <p:cNvSpPr>
            <a:spLocks noChangeShapeType="1"/>
          </p:cNvSpPr>
          <p:nvPr/>
        </p:nvSpPr>
        <p:spPr bwMode="auto">
          <a:xfrm>
            <a:off x="1079500" y="1144588"/>
            <a:ext cx="4424363" cy="0"/>
          </a:xfrm>
          <a:prstGeom prst="line">
            <a:avLst/>
          </a:prstGeom>
          <a:noFill/>
          <a:ln w="9525">
            <a:solidFill>
              <a:srgbClr val="FF0000"/>
            </a:solidFill>
            <a:prstDash val="dash"/>
            <a:round/>
            <a:headEnd/>
            <a:tailEnd/>
          </a:ln>
          <a:effectLst/>
        </p:spPr>
        <p:txBody>
          <a:bodyPr/>
          <a:lstStyle/>
          <a:p>
            <a:endParaRPr lang="en-US"/>
          </a:p>
        </p:txBody>
      </p:sp>
      <p:sp>
        <p:nvSpPr>
          <p:cNvPr id="75785" name="Text Box 9"/>
          <p:cNvSpPr txBox="1">
            <a:spLocks noChangeArrowheads="1"/>
          </p:cNvSpPr>
          <p:nvPr/>
        </p:nvSpPr>
        <p:spPr bwMode="auto">
          <a:xfrm>
            <a:off x="1158875" y="1179513"/>
            <a:ext cx="4300538" cy="336550"/>
          </a:xfrm>
          <a:prstGeom prst="rect">
            <a:avLst/>
          </a:prstGeom>
          <a:noFill/>
          <a:ln w="9525">
            <a:noFill/>
            <a:miter lim="800000"/>
            <a:headEnd/>
            <a:tailEnd/>
          </a:ln>
          <a:effectLst/>
        </p:spPr>
        <p:txBody>
          <a:bodyPr>
            <a:spAutoFit/>
          </a:bodyPr>
          <a:lstStyle/>
          <a:p>
            <a:pPr algn="ctr"/>
            <a:r>
              <a:rPr lang="en-US" sz="1600">
                <a:latin typeface="Arial" pitchFamily="34" charset="0"/>
              </a:rPr>
              <a:t>Restoration Goal (185,000 acres by 2010)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81000"/>
            <a:ext cx="7772400" cy="1371600"/>
          </a:xfrm>
        </p:spPr>
        <p:txBody>
          <a:bodyPr/>
          <a:lstStyle/>
          <a:p>
            <a:r>
              <a:rPr lang="en-US" sz="3600"/>
              <a:t>Traditional Resource Management Approach Not Sufficient</a:t>
            </a:r>
          </a:p>
        </p:txBody>
      </p:sp>
      <p:sp>
        <p:nvSpPr>
          <p:cNvPr id="58371" name="Rectangle 3"/>
          <p:cNvSpPr>
            <a:spLocks noGrp="1" noChangeArrowheads="1"/>
          </p:cNvSpPr>
          <p:nvPr>
            <p:ph type="body" idx="1"/>
          </p:nvPr>
        </p:nvSpPr>
        <p:spPr>
          <a:xfrm>
            <a:off x="685800" y="1752600"/>
            <a:ext cx="7772400" cy="4572000"/>
          </a:xfrm>
        </p:spPr>
        <p:txBody>
          <a:bodyPr/>
          <a:lstStyle/>
          <a:p>
            <a:pPr>
              <a:lnSpc>
                <a:spcPct val="90000"/>
              </a:lnSpc>
            </a:pPr>
            <a:r>
              <a:rPr lang="en-US">
                <a:cs typeface="Times New Roman" pitchFamily="18" charset="0"/>
              </a:rPr>
              <a:t>85 percent of the endangered species examined were threatened by habitat degradation and loss </a:t>
            </a:r>
            <a:r>
              <a:rPr lang="en-US" sz="2000">
                <a:cs typeface="Times New Roman" pitchFamily="18" charset="0"/>
              </a:rPr>
              <a:t>(Wilcove et al. 1997).</a:t>
            </a:r>
          </a:p>
          <a:p>
            <a:pPr>
              <a:lnSpc>
                <a:spcPct val="90000"/>
              </a:lnSpc>
            </a:pPr>
            <a:r>
              <a:rPr lang="en-US">
                <a:cs typeface="Times New Roman" pitchFamily="18" charset="0"/>
              </a:rPr>
              <a:t>45 percent of the original wetlands remain in the United States.</a:t>
            </a:r>
          </a:p>
          <a:p>
            <a:pPr>
              <a:lnSpc>
                <a:spcPct val="90000"/>
              </a:lnSpc>
            </a:pPr>
            <a:r>
              <a:rPr lang="en-US">
                <a:cs typeface="Times New Roman" pitchFamily="18" charset="0"/>
              </a:rPr>
              <a:t>81 percent of fish communities are adversely affected by human development.</a:t>
            </a:r>
          </a:p>
          <a:p>
            <a:pPr>
              <a:lnSpc>
                <a:spcPct val="90000"/>
              </a:lnSpc>
            </a:pPr>
            <a:r>
              <a:rPr lang="en-US">
                <a:cs typeface="Times New Roman" pitchFamily="18" charset="0"/>
              </a:rPr>
              <a:t>less than 2 percent of streams are of high enough quality to be worthy of federal designation as wild or scenic rivers </a:t>
            </a:r>
            <a:r>
              <a:rPr lang="en-US" sz="2000">
                <a:cs typeface="Times New Roman" pitchFamily="18" charset="0"/>
              </a:rPr>
              <a:t>(Noss and Cooperrider, 1994).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0"/>
            <a:ext cx="7772400" cy="990600"/>
          </a:xfrm>
        </p:spPr>
        <p:txBody>
          <a:bodyPr/>
          <a:lstStyle/>
          <a:p>
            <a:r>
              <a:rPr lang="en-US" sz="3200"/>
              <a:t>Wetlands Protection, Restoration, and Enhancement</a:t>
            </a:r>
          </a:p>
        </p:txBody>
      </p:sp>
      <p:sp>
        <p:nvSpPr>
          <p:cNvPr id="77827" name="Line 3"/>
          <p:cNvSpPr>
            <a:spLocks noChangeShapeType="1"/>
          </p:cNvSpPr>
          <p:nvPr/>
        </p:nvSpPr>
        <p:spPr bwMode="auto">
          <a:xfrm>
            <a:off x="6356350" y="1085850"/>
            <a:ext cx="0" cy="536257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77828" name="Text Box 4"/>
          <p:cNvSpPr txBox="1">
            <a:spLocks noChangeArrowheads="1"/>
          </p:cNvSpPr>
          <p:nvPr/>
        </p:nvSpPr>
        <p:spPr bwMode="auto">
          <a:xfrm>
            <a:off x="6369050" y="1023938"/>
            <a:ext cx="2536825" cy="5484812"/>
          </a:xfrm>
          <a:prstGeom prst="rect">
            <a:avLst/>
          </a:prstGeom>
          <a:noFill/>
          <a:ln w="9525">
            <a:noFill/>
            <a:miter lim="800000"/>
            <a:headEnd/>
            <a:tailEnd/>
          </a:ln>
          <a:effectLst/>
        </p:spPr>
        <p:txBody>
          <a:bodyPr>
            <a:spAutoFit/>
          </a:bodyPr>
          <a:lstStyle/>
          <a:p>
            <a:pPr eaLnBrk="0" hangingPunct="0"/>
            <a:r>
              <a:rPr lang="en-US" sz="1600" b="1">
                <a:solidFill>
                  <a:srgbClr val="000099"/>
                </a:solidFill>
                <a:latin typeface="Arial" pitchFamily="34" charset="0"/>
              </a:rPr>
              <a:t>GOAL:</a:t>
            </a:r>
            <a:r>
              <a:rPr lang="en-US" sz="1600" b="1">
                <a:latin typeface="Arial" pitchFamily="34" charset="0"/>
              </a:rPr>
              <a:t> Achieve a net resource gain by restoring 25,000 acres by 2010 in the Wetlands Restoration Program.  </a:t>
            </a:r>
          </a:p>
          <a:p>
            <a:pPr eaLnBrk="0" hangingPunct="0"/>
            <a:endParaRPr lang="en-US" sz="1600" b="1">
              <a:latin typeface="Arial" pitchFamily="34" charset="0"/>
            </a:endParaRPr>
          </a:p>
          <a:p>
            <a:pPr eaLnBrk="0" hangingPunct="0"/>
            <a:r>
              <a:rPr lang="en-US" sz="1600" b="1">
                <a:latin typeface="Arial" pitchFamily="34" charset="0"/>
              </a:rPr>
              <a:t>In addition, the states’ regulatory programs will achieve a No-net loss of wetlands.</a:t>
            </a:r>
          </a:p>
          <a:p>
            <a:pPr eaLnBrk="0" hangingPunct="0"/>
            <a:endParaRPr lang="en-US" sz="1600" b="1">
              <a:latin typeface="Arial" pitchFamily="34" charset="0"/>
            </a:endParaRPr>
          </a:p>
          <a:p>
            <a:pPr eaLnBrk="0" hangingPunct="0"/>
            <a:r>
              <a:rPr lang="en-US" sz="1600" b="1">
                <a:solidFill>
                  <a:srgbClr val="000099"/>
                </a:solidFill>
                <a:latin typeface="Arial" pitchFamily="34" charset="0"/>
              </a:rPr>
              <a:t>STATUS:</a:t>
            </a:r>
            <a:r>
              <a:rPr lang="en-US" sz="1600" b="1">
                <a:latin typeface="Arial" pitchFamily="34" charset="0"/>
              </a:rPr>
              <a:t>  Since 1998, 14,317 acres were restored.  In order to achieve the goal, 10,683 additional acres need to be restored by 2010.</a:t>
            </a:r>
          </a:p>
          <a:p>
            <a:pPr eaLnBrk="0" hangingPunct="0"/>
            <a:endParaRPr lang="en-US" sz="1600" b="1">
              <a:latin typeface="Arial" pitchFamily="34" charset="0"/>
            </a:endParaRPr>
          </a:p>
          <a:p>
            <a:pPr eaLnBrk="0" hangingPunct="0"/>
            <a:r>
              <a:rPr lang="en-US" sz="1600" b="1">
                <a:latin typeface="Arial" pitchFamily="34" charset="0"/>
              </a:rPr>
              <a:t>During this time, an additional 1,312 acres were gained in the regulatory programs.</a:t>
            </a:r>
            <a:r>
              <a:rPr lang="en-US" sz="1700" b="1">
                <a:latin typeface="Arial" pitchFamily="34" charset="0"/>
              </a:rPr>
              <a:t> </a:t>
            </a:r>
          </a:p>
        </p:txBody>
      </p:sp>
      <p:sp>
        <p:nvSpPr>
          <p:cNvPr id="77829" name="Text Box 5"/>
          <p:cNvSpPr txBox="1">
            <a:spLocks noChangeArrowheads="1"/>
          </p:cNvSpPr>
          <p:nvPr/>
        </p:nvSpPr>
        <p:spPr bwMode="auto">
          <a:xfrm>
            <a:off x="355600" y="5873750"/>
            <a:ext cx="5967413" cy="7016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Chesapeake Bay Program.  Regulatory Program data: MD, 1998-2003; PA ,1998-2002; VA, 2000-2003.  Restoration Program data:  MD, 1998-2003 (2003 partial); PA, 1998-2001; VA 2001-2003 (2002-2003 partial). Restoration totals include: restoration, enhancement, and creation of tidal and non-tidal wetlands in the Wetlands Restoration Program</a:t>
            </a:r>
          </a:p>
        </p:txBody>
      </p:sp>
      <p:sp>
        <p:nvSpPr>
          <p:cNvPr id="77830" name="Text Box 6"/>
          <p:cNvSpPr txBox="1">
            <a:spLocks noChangeArrowheads="1"/>
          </p:cNvSpPr>
          <p:nvPr/>
        </p:nvSpPr>
        <p:spPr bwMode="auto">
          <a:xfrm>
            <a:off x="260350" y="1014413"/>
            <a:ext cx="5970588"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Wetlands Restoration Program Achievement</a:t>
            </a:r>
          </a:p>
        </p:txBody>
      </p:sp>
      <p:pic>
        <p:nvPicPr>
          <p:cNvPr id="77831" name="Picture 7" descr="PBIHW"/>
          <p:cNvPicPr>
            <a:picLocks noChangeAspect="1" noChangeArrowheads="1"/>
          </p:cNvPicPr>
          <p:nvPr/>
        </p:nvPicPr>
        <p:blipFill>
          <a:blip r:embed="rId4" cstate="print"/>
          <a:srcRect/>
          <a:stretch>
            <a:fillRect/>
          </a:stretch>
        </p:blipFill>
        <p:spPr bwMode="auto">
          <a:xfrm>
            <a:off x="3595688" y="4175125"/>
            <a:ext cx="2484437" cy="1679575"/>
          </a:xfrm>
          <a:prstGeom prst="rect">
            <a:avLst/>
          </a:prstGeom>
          <a:noFill/>
        </p:spPr>
      </p:pic>
      <p:sp>
        <p:nvSpPr>
          <p:cNvPr id="77832" name="Text Box 8"/>
          <p:cNvSpPr txBox="1">
            <a:spLocks noChangeArrowheads="1"/>
          </p:cNvSpPr>
          <p:nvPr/>
        </p:nvSpPr>
        <p:spPr bwMode="auto">
          <a:xfrm>
            <a:off x="412750" y="2436813"/>
            <a:ext cx="2895600" cy="838200"/>
          </a:xfrm>
          <a:prstGeom prst="rect">
            <a:avLst/>
          </a:prstGeom>
          <a:solidFill>
            <a:schemeClr val="hlink">
              <a:alpha val="50000"/>
            </a:schemeClr>
          </a:solidFill>
          <a:ln w="12700">
            <a:solidFill>
              <a:srgbClr val="0000FF"/>
            </a:solidFill>
            <a:miter lim="800000"/>
            <a:headEnd type="none" w="sm" len="sm"/>
            <a:tailEnd type="none" w="sm" len="sm"/>
          </a:ln>
          <a:effectLst/>
        </p:spPr>
        <p:txBody>
          <a:bodyPr>
            <a:spAutoFit/>
          </a:bodyPr>
          <a:lstStyle/>
          <a:p>
            <a:pPr eaLnBrk="0" hangingPunct="0"/>
            <a:r>
              <a:rPr lang="en-US" sz="1600" b="1">
                <a:latin typeface="Arial" pitchFamily="34" charset="0"/>
              </a:rPr>
              <a:t>MD Goal: 15,000 acres</a:t>
            </a:r>
          </a:p>
          <a:p>
            <a:pPr eaLnBrk="0" hangingPunct="0"/>
            <a:r>
              <a:rPr lang="en-US" sz="1600" b="1">
                <a:latin typeface="Arial" pitchFamily="34" charset="0"/>
              </a:rPr>
              <a:t>Restored: 12,593 acres</a:t>
            </a:r>
          </a:p>
          <a:p>
            <a:pPr eaLnBrk="0" hangingPunct="0"/>
            <a:r>
              <a:rPr lang="en-US" sz="1600" b="1">
                <a:latin typeface="Arial" pitchFamily="34" charset="0"/>
              </a:rPr>
              <a:t>Percent Achievement: 84%</a:t>
            </a:r>
          </a:p>
        </p:txBody>
      </p:sp>
      <p:sp>
        <p:nvSpPr>
          <p:cNvPr id="77833" name="Text Box 9"/>
          <p:cNvSpPr txBox="1">
            <a:spLocks noChangeArrowheads="1"/>
          </p:cNvSpPr>
          <p:nvPr/>
        </p:nvSpPr>
        <p:spPr bwMode="auto">
          <a:xfrm>
            <a:off x="393700" y="3460750"/>
            <a:ext cx="2925763" cy="838200"/>
          </a:xfrm>
          <a:prstGeom prst="rect">
            <a:avLst/>
          </a:prstGeom>
          <a:solidFill>
            <a:srgbClr val="CCFFCC">
              <a:alpha val="50000"/>
            </a:srgbClr>
          </a:solidFill>
          <a:ln w="12700">
            <a:solidFill>
              <a:srgbClr val="339966"/>
            </a:solidFill>
            <a:miter lim="800000"/>
            <a:headEnd type="none" w="sm" len="sm"/>
            <a:tailEnd type="none" w="sm" len="sm"/>
          </a:ln>
          <a:effectLst/>
        </p:spPr>
        <p:txBody>
          <a:bodyPr>
            <a:spAutoFit/>
          </a:bodyPr>
          <a:lstStyle/>
          <a:p>
            <a:pPr eaLnBrk="0" hangingPunct="0"/>
            <a:r>
              <a:rPr lang="en-US" sz="1600" b="1">
                <a:latin typeface="Arial" pitchFamily="34" charset="0"/>
              </a:rPr>
              <a:t>VA Goal: 6,000 acres</a:t>
            </a:r>
          </a:p>
          <a:p>
            <a:pPr eaLnBrk="0" hangingPunct="0"/>
            <a:r>
              <a:rPr lang="en-US" sz="1600" b="1">
                <a:latin typeface="Arial" pitchFamily="34" charset="0"/>
              </a:rPr>
              <a:t>Restored: 794 acres</a:t>
            </a:r>
          </a:p>
          <a:p>
            <a:pPr eaLnBrk="0" hangingPunct="0"/>
            <a:r>
              <a:rPr lang="en-US" sz="1600" b="1">
                <a:latin typeface="Arial" pitchFamily="34" charset="0"/>
              </a:rPr>
              <a:t>Percent Achievement: 13%</a:t>
            </a:r>
          </a:p>
        </p:txBody>
      </p:sp>
      <p:sp>
        <p:nvSpPr>
          <p:cNvPr id="77834" name="Text Box 10"/>
          <p:cNvSpPr txBox="1">
            <a:spLocks noChangeArrowheads="1"/>
          </p:cNvSpPr>
          <p:nvPr/>
        </p:nvSpPr>
        <p:spPr bwMode="auto">
          <a:xfrm>
            <a:off x="406400" y="1481138"/>
            <a:ext cx="2881313" cy="838200"/>
          </a:xfrm>
          <a:prstGeom prst="rect">
            <a:avLst/>
          </a:prstGeom>
          <a:solidFill>
            <a:srgbClr val="FFFFCC">
              <a:alpha val="50000"/>
            </a:srgbClr>
          </a:solidFill>
          <a:ln w="12700">
            <a:solidFill>
              <a:srgbClr val="FFFF00"/>
            </a:solidFill>
            <a:miter lim="800000"/>
            <a:headEnd type="none" w="sm" len="sm"/>
            <a:tailEnd type="none" w="sm" len="sm"/>
          </a:ln>
          <a:effectLst/>
        </p:spPr>
        <p:txBody>
          <a:bodyPr>
            <a:spAutoFit/>
          </a:bodyPr>
          <a:lstStyle/>
          <a:p>
            <a:pPr eaLnBrk="0" hangingPunct="0"/>
            <a:r>
              <a:rPr lang="en-US" sz="1600" b="1">
                <a:latin typeface="Arial" pitchFamily="34" charset="0"/>
              </a:rPr>
              <a:t>PA Goal: 4,000 acres</a:t>
            </a:r>
          </a:p>
          <a:p>
            <a:pPr eaLnBrk="0" hangingPunct="0"/>
            <a:r>
              <a:rPr lang="en-US" sz="1600" b="1">
                <a:latin typeface="Arial" pitchFamily="34" charset="0"/>
              </a:rPr>
              <a:t>Restored: 930 acres</a:t>
            </a:r>
          </a:p>
          <a:p>
            <a:pPr eaLnBrk="0" hangingPunct="0"/>
            <a:r>
              <a:rPr lang="en-US" sz="1600" b="1">
                <a:latin typeface="Arial" pitchFamily="34" charset="0"/>
              </a:rPr>
              <a:t>Percent Achievement: 23%</a:t>
            </a:r>
          </a:p>
        </p:txBody>
      </p:sp>
      <p:grpSp>
        <p:nvGrpSpPr>
          <p:cNvPr id="77835" name="Group 11"/>
          <p:cNvGrpSpPr>
            <a:grpSpLocks/>
          </p:cNvGrpSpPr>
          <p:nvPr/>
        </p:nvGrpSpPr>
        <p:grpSpPr bwMode="auto">
          <a:xfrm>
            <a:off x="3378200" y="1517650"/>
            <a:ext cx="3222625" cy="2625725"/>
            <a:chOff x="2083" y="864"/>
            <a:chExt cx="2030" cy="1654"/>
          </a:xfrm>
        </p:grpSpPr>
        <p:graphicFrame>
          <p:nvGraphicFramePr>
            <p:cNvPr id="77836" name="Object 12"/>
            <p:cNvGraphicFramePr>
              <a:graphicFrameLocks noChangeAspect="1"/>
            </p:cNvGraphicFramePr>
            <p:nvPr/>
          </p:nvGraphicFramePr>
          <p:xfrm>
            <a:off x="2083" y="864"/>
            <a:ext cx="2030" cy="1654"/>
          </p:xfrm>
          <a:graphic>
            <a:graphicData uri="http://schemas.openxmlformats.org/presentationml/2006/ole">
              <p:oleObj spid="_x0000_s77836" name="Chart" r:id="rId5" imgW="3406552" imgH="2781575" progId="MSGraph.Chart.8">
                <p:embed followColorScheme="full"/>
              </p:oleObj>
            </a:graphicData>
          </a:graphic>
        </p:graphicFrame>
        <p:sp>
          <p:nvSpPr>
            <p:cNvPr id="77837" name="Text Box 13"/>
            <p:cNvSpPr txBox="1">
              <a:spLocks noChangeArrowheads="1"/>
            </p:cNvSpPr>
            <p:nvPr/>
          </p:nvSpPr>
          <p:spPr bwMode="auto">
            <a:xfrm>
              <a:off x="3124" y="1560"/>
              <a:ext cx="600" cy="460"/>
            </a:xfrm>
            <a:prstGeom prst="rect">
              <a:avLst/>
            </a:prstGeom>
            <a:noFill/>
            <a:ln w="9525">
              <a:noFill/>
              <a:miter lim="800000"/>
              <a:headEnd/>
              <a:tailEnd/>
            </a:ln>
            <a:effectLst/>
          </p:spPr>
          <p:txBody>
            <a:bodyPr wrap="none">
              <a:spAutoFit/>
            </a:bodyPr>
            <a:lstStyle/>
            <a:p>
              <a:pPr algn="ctr" eaLnBrk="0" hangingPunct="0"/>
              <a:r>
                <a:rPr lang="en-US" sz="1400" b="1">
                  <a:solidFill>
                    <a:srgbClr val="FF0000"/>
                  </a:solidFill>
                  <a:latin typeface="Arial" pitchFamily="34" charset="0"/>
                </a:rPr>
                <a:t>Total</a:t>
              </a:r>
            </a:p>
            <a:p>
              <a:pPr algn="ctr" eaLnBrk="0" hangingPunct="0"/>
              <a:r>
                <a:rPr lang="en-US" sz="1400" b="1">
                  <a:solidFill>
                    <a:srgbClr val="FF0000"/>
                  </a:solidFill>
                  <a:latin typeface="Arial" pitchFamily="34" charset="0"/>
                </a:rPr>
                <a:t>Restored</a:t>
              </a:r>
            </a:p>
            <a:p>
              <a:pPr algn="ctr" eaLnBrk="0" hangingPunct="0"/>
              <a:r>
                <a:rPr lang="en-US" sz="1400" b="1">
                  <a:solidFill>
                    <a:srgbClr val="FF0000"/>
                  </a:solidFill>
                  <a:latin typeface="Arial" pitchFamily="34" charset="0"/>
                </a:rPr>
                <a:t>57%</a:t>
              </a:r>
            </a:p>
          </p:txBody>
        </p:sp>
        <p:sp>
          <p:nvSpPr>
            <p:cNvPr id="77838" name="Text Box 14"/>
            <p:cNvSpPr txBox="1">
              <a:spLocks noChangeArrowheads="1"/>
            </p:cNvSpPr>
            <p:nvPr/>
          </p:nvSpPr>
          <p:spPr bwMode="auto">
            <a:xfrm>
              <a:off x="2329" y="1395"/>
              <a:ext cx="687" cy="460"/>
            </a:xfrm>
            <a:prstGeom prst="rect">
              <a:avLst/>
            </a:prstGeom>
            <a:noFill/>
            <a:ln w="9525">
              <a:noFill/>
              <a:miter lim="800000"/>
              <a:headEnd/>
              <a:tailEnd/>
            </a:ln>
            <a:effectLst/>
          </p:spPr>
          <p:txBody>
            <a:bodyPr wrap="none">
              <a:spAutoFit/>
            </a:bodyPr>
            <a:lstStyle/>
            <a:p>
              <a:pPr algn="ctr" eaLnBrk="0" hangingPunct="0"/>
              <a:r>
                <a:rPr lang="en-US" sz="1400" b="1">
                  <a:solidFill>
                    <a:srgbClr val="FF0000"/>
                  </a:solidFill>
                  <a:latin typeface="Arial" pitchFamily="34" charset="0"/>
                </a:rPr>
                <a:t>Total</a:t>
              </a:r>
            </a:p>
            <a:p>
              <a:pPr algn="ctr" eaLnBrk="0" hangingPunct="0"/>
              <a:r>
                <a:rPr lang="en-US" sz="1400" b="1">
                  <a:solidFill>
                    <a:srgbClr val="FF0000"/>
                  </a:solidFill>
                  <a:latin typeface="Arial" pitchFamily="34" charset="0"/>
                </a:rPr>
                <a:t>Remaining</a:t>
              </a:r>
            </a:p>
            <a:p>
              <a:pPr algn="ctr" eaLnBrk="0" hangingPunct="0"/>
              <a:r>
                <a:rPr lang="en-US" sz="1400" b="1">
                  <a:solidFill>
                    <a:srgbClr val="FF0000"/>
                  </a:solidFill>
                  <a:latin typeface="Arial" pitchFamily="34" charset="0"/>
                </a:rPr>
                <a:t>43%</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41313" y="365125"/>
            <a:ext cx="8483600" cy="609600"/>
          </a:xfrm>
        </p:spPr>
        <p:txBody>
          <a:bodyPr/>
          <a:lstStyle/>
          <a:p>
            <a:r>
              <a:rPr lang="en-US"/>
              <a:t>Stream Miles Opened to Migratory Fish</a:t>
            </a:r>
          </a:p>
        </p:txBody>
      </p:sp>
      <p:sp>
        <p:nvSpPr>
          <p:cNvPr id="79875" name="Text Box 3"/>
          <p:cNvSpPr txBox="1">
            <a:spLocks noChangeArrowheads="1"/>
          </p:cNvSpPr>
          <p:nvPr/>
        </p:nvSpPr>
        <p:spPr bwMode="auto">
          <a:xfrm>
            <a:off x="5819775" y="1238250"/>
            <a:ext cx="3009900" cy="5008563"/>
          </a:xfrm>
          <a:prstGeom prst="rect">
            <a:avLst/>
          </a:prstGeom>
          <a:noFill/>
          <a:ln w="12700">
            <a:noFill/>
            <a:miter lim="800000"/>
            <a:headEnd type="none" w="sm" len="sm"/>
            <a:tailEnd type="none" w="sm" len="sm"/>
          </a:ln>
          <a:effectLst/>
        </p:spPr>
        <p:txBody>
          <a:bodyPr>
            <a:spAutoFit/>
          </a:bodyPr>
          <a:lstStyle/>
          <a:p>
            <a:pPr eaLnBrk="0" hangingPunct="0"/>
            <a:r>
              <a:rPr lang="en-US" sz="1700" b="1">
                <a:solidFill>
                  <a:srgbClr val="000099"/>
                </a:solidFill>
                <a:latin typeface="Arial" pitchFamily="34" charset="0"/>
              </a:rPr>
              <a:t>GOAL:</a:t>
            </a:r>
            <a:r>
              <a:rPr lang="en-US" sz="1700" b="1">
                <a:latin typeface="Arial" pitchFamily="34" charset="0"/>
              </a:rPr>
              <a:t>  To restore access to historical spawning grounds for migratory fish.</a:t>
            </a:r>
          </a:p>
          <a:p>
            <a:pPr eaLnBrk="0" hangingPunct="0"/>
            <a:endParaRPr lang="en-US" sz="1700" b="1">
              <a:solidFill>
                <a:srgbClr val="000099"/>
              </a:solidFill>
              <a:latin typeface="Arial" pitchFamily="34" charset="0"/>
            </a:endParaRPr>
          </a:p>
          <a:p>
            <a:pPr eaLnBrk="0" hangingPunct="0"/>
            <a:r>
              <a:rPr lang="en-US" sz="1700" b="1">
                <a:solidFill>
                  <a:srgbClr val="000099"/>
                </a:solidFill>
                <a:latin typeface="Arial" pitchFamily="34" charset="0"/>
              </a:rPr>
              <a:t>STATUS:</a:t>
            </a:r>
            <a:r>
              <a:rPr lang="en-US" sz="1700" b="1">
                <a:latin typeface="Arial" pitchFamily="34" charset="0"/>
              </a:rPr>
              <a:t>  The removal of stream blockages and construction of fish passages in 2004 reopened 352 miles of historic spawning habitat to migratory fish.</a:t>
            </a:r>
          </a:p>
          <a:p>
            <a:pPr eaLnBrk="0" hangingPunct="0"/>
            <a:endParaRPr lang="en-US" sz="1700" b="1">
              <a:latin typeface="Arial" pitchFamily="34" charset="0"/>
            </a:endParaRPr>
          </a:p>
          <a:p>
            <a:pPr eaLnBrk="0" hangingPunct="0"/>
            <a:r>
              <a:rPr lang="en-US" sz="1700" b="1">
                <a:latin typeface="Arial" pitchFamily="34" charset="0"/>
              </a:rPr>
              <a:t>Total miles made available to migratory fish since 1988 is 1,570.  The 1,357 mile goal has been achieved.  An additional 238 miles have been made available to resident fish.</a:t>
            </a:r>
          </a:p>
        </p:txBody>
      </p:sp>
      <p:sp>
        <p:nvSpPr>
          <p:cNvPr id="79876" name="Line 4"/>
          <p:cNvSpPr>
            <a:spLocks noChangeShapeType="1"/>
          </p:cNvSpPr>
          <p:nvPr/>
        </p:nvSpPr>
        <p:spPr bwMode="auto">
          <a:xfrm>
            <a:off x="5791200" y="1219200"/>
            <a:ext cx="0" cy="4984750"/>
          </a:xfrm>
          <a:prstGeom prst="line">
            <a:avLst/>
          </a:prstGeom>
          <a:noFill/>
          <a:ln w="28575">
            <a:solidFill>
              <a:schemeClr val="tx1"/>
            </a:solidFill>
            <a:round/>
            <a:headEnd type="none" w="sm" len="sm"/>
            <a:tailEnd type="none" w="sm" len="sm"/>
          </a:ln>
          <a:effectLst/>
        </p:spPr>
        <p:txBody>
          <a:bodyPr wrap="none" anchor="ctr"/>
          <a:lstStyle/>
          <a:p>
            <a:endParaRPr lang="en-US"/>
          </a:p>
        </p:txBody>
      </p:sp>
      <p:pic>
        <p:nvPicPr>
          <p:cNvPr id="79877" name="Picture 5" descr="AMSHA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 y="5589588"/>
            <a:ext cx="2057400" cy="1006475"/>
          </a:xfrm>
          <a:prstGeom prst="rect">
            <a:avLst/>
          </a:prstGeom>
          <a:noFill/>
        </p:spPr>
      </p:pic>
      <p:pic>
        <p:nvPicPr>
          <p:cNvPr id="79878" name="Picture 6" descr="AMSHA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17713" y="5238750"/>
            <a:ext cx="2282825" cy="1116013"/>
          </a:xfrm>
          <a:prstGeom prst="rect">
            <a:avLst/>
          </a:prstGeom>
          <a:noFill/>
        </p:spPr>
      </p:pic>
      <p:pic>
        <p:nvPicPr>
          <p:cNvPr id="79879" name="Picture 7" descr="AMSH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19550" y="5373688"/>
            <a:ext cx="1828800" cy="893762"/>
          </a:xfrm>
          <a:prstGeom prst="rect">
            <a:avLst/>
          </a:prstGeom>
          <a:noFill/>
        </p:spPr>
      </p:pic>
      <p:sp>
        <p:nvSpPr>
          <p:cNvPr id="79880" name="Text Box 8"/>
          <p:cNvSpPr txBox="1">
            <a:spLocks noChangeArrowheads="1"/>
          </p:cNvSpPr>
          <p:nvPr/>
        </p:nvSpPr>
        <p:spPr bwMode="auto">
          <a:xfrm>
            <a:off x="228600" y="6399213"/>
            <a:ext cx="2535238"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a:latin typeface="Arial" pitchFamily="34" charset="0"/>
              </a:rPr>
              <a:t>Source:  Chesapeake Bay Program Office</a:t>
            </a:r>
            <a:endParaRPr lang="en-US" sz="2800"/>
          </a:p>
        </p:txBody>
      </p:sp>
      <p:graphicFrame>
        <p:nvGraphicFramePr>
          <p:cNvPr id="79881" name="Object 9"/>
          <p:cNvGraphicFramePr>
            <a:graphicFrameLocks noChangeAspect="1"/>
          </p:cNvGraphicFramePr>
          <p:nvPr/>
        </p:nvGraphicFramePr>
        <p:xfrm>
          <a:off x="185738" y="704850"/>
          <a:ext cx="5602287" cy="5076825"/>
        </p:xfrm>
        <a:graphic>
          <a:graphicData uri="http://schemas.openxmlformats.org/presentationml/2006/ole">
            <p:oleObj spid="_x0000_s79881" name="Chart" r:id="rId7" imgW="2697851" imgH="2446226" progId="MSGraph.Chart.8">
              <p:embed followColorScheme="full"/>
            </p:oleObj>
          </a:graphicData>
        </a:graphic>
      </p:graphicFrame>
      <p:sp>
        <p:nvSpPr>
          <p:cNvPr id="79882" name="Line 10"/>
          <p:cNvSpPr>
            <a:spLocks noChangeShapeType="1"/>
          </p:cNvSpPr>
          <p:nvPr/>
        </p:nvSpPr>
        <p:spPr bwMode="auto">
          <a:xfrm>
            <a:off x="1258888" y="3497263"/>
            <a:ext cx="4405312" cy="0"/>
          </a:xfrm>
          <a:prstGeom prst="line">
            <a:avLst/>
          </a:prstGeom>
          <a:noFill/>
          <a:ln w="9525">
            <a:solidFill>
              <a:srgbClr val="FF0000"/>
            </a:solidFill>
            <a:prstDash val="dash"/>
            <a:round/>
            <a:headEnd/>
            <a:tailEnd/>
          </a:ln>
          <a:effectLst/>
        </p:spPr>
        <p:txBody>
          <a:bodyPr/>
          <a:lstStyle/>
          <a:p>
            <a:endParaRPr lang="en-US"/>
          </a:p>
        </p:txBody>
      </p:sp>
      <p:sp>
        <p:nvSpPr>
          <p:cNvPr id="79883" name="Text Box 11"/>
          <p:cNvSpPr txBox="1">
            <a:spLocks noChangeArrowheads="1"/>
          </p:cNvSpPr>
          <p:nvPr/>
        </p:nvSpPr>
        <p:spPr bwMode="auto">
          <a:xfrm>
            <a:off x="1249363" y="3160713"/>
            <a:ext cx="2732087" cy="336550"/>
          </a:xfrm>
          <a:prstGeom prst="rect">
            <a:avLst/>
          </a:prstGeom>
          <a:noFill/>
          <a:ln w="9525">
            <a:noFill/>
            <a:miter lim="800000"/>
            <a:headEnd/>
            <a:tailEnd/>
          </a:ln>
          <a:effectLst/>
        </p:spPr>
        <p:txBody>
          <a:bodyPr>
            <a:spAutoFit/>
          </a:bodyPr>
          <a:lstStyle/>
          <a:p>
            <a:pPr algn="ctr"/>
            <a:r>
              <a:rPr lang="en-US" sz="1600" b="1">
                <a:latin typeface="Arial" pitchFamily="34" charset="0"/>
              </a:rPr>
              <a:t>1998 Goal (731 miles)</a:t>
            </a:r>
          </a:p>
        </p:txBody>
      </p:sp>
      <p:sp>
        <p:nvSpPr>
          <p:cNvPr id="79884" name="Line 12"/>
          <p:cNvSpPr>
            <a:spLocks noChangeShapeType="1"/>
          </p:cNvSpPr>
          <p:nvPr/>
        </p:nvSpPr>
        <p:spPr bwMode="auto">
          <a:xfrm>
            <a:off x="1241425" y="2362200"/>
            <a:ext cx="4391025" cy="0"/>
          </a:xfrm>
          <a:prstGeom prst="line">
            <a:avLst/>
          </a:prstGeom>
          <a:noFill/>
          <a:ln w="9525">
            <a:solidFill>
              <a:srgbClr val="FF0000"/>
            </a:solidFill>
            <a:prstDash val="dash"/>
            <a:round/>
            <a:headEnd/>
            <a:tailEnd/>
          </a:ln>
          <a:effectLst/>
        </p:spPr>
        <p:txBody>
          <a:bodyPr/>
          <a:lstStyle/>
          <a:p>
            <a:endParaRPr lang="en-US"/>
          </a:p>
        </p:txBody>
      </p:sp>
      <p:sp>
        <p:nvSpPr>
          <p:cNvPr id="79885" name="Text Box 13"/>
          <p:cNvSpPr txBox="1">
            <a:spLocks noChangeArrowheads="1"/>
          </p:cNvSpPr>
          <p:nvPr/>
        </p:nvSpPr>
        <p:spPr bwMode="auto">
          <a:xfrm>
            <a:off x="1289050" y="1946275"/>
            <a:ext cx="4257675" cy="336550"/>
          </a:xfrm>
          <a:prstGeom prst="rect">
            <a:avLst/>
          </a:prstGeom>
          <a:noFill/>
          <a:ln w="9525">
            <a:noFill/>
            <a:miter lim="800000"/>
            <a:headEnd/>
            <a:tailEnd/>
          </a:ln>
          <a:effectLst/>
        </p:spPr>
        <p:txBody>
          <a:bodyPr>
            <a:spAutoFit/>
          </a:bodyPr>
          <a:lstStyle/>
          <a:p>
            <a:pPr algn="ctr"/>
            <a:r>
              <a:rPr lang="en-US" sz="1600" b="1">
                <a:latin typeface="Arial" pitchFamily="34" charset="0"/>
              </a:rPr>
              <a:t>2003 Goal (1,357 miles)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25438" y="3459163"/>
          <a:ext cx="5108575" cy="3121025"/>
        </p:xfrm>
        <a:graphic>
          <a:graphicData uri="http://schemas.openxmlformats.org/presentationml/2006/ole">
            <p:oleObj spid="_x0000_s81922" name="Chart" r:id="rId4" imgW="2857871" imgH="1745200" progId="MSGraph.Chart.8">
              <p:embed followColorScheme="full"/>
            </p:oleObj>
          </a:graphicData>
        </a:graphic>
      </p:graphicFrame>
      <p:sp>
        <p:nvSpPr>
          <p:cNvPr id="81923" name="Rectangle 3"/>
          <p:cNvSpPr>
            <a:spLocks noGrp="1" noChangeArrowheads="1"/>
          </p:cNvSpPr>
          <p:nvPr>
            <p:ph type="title"/>
          </p:nvPr>
        </p:nvSpPr>
        <p:spPr>
          <a:xfrm>
            <a:off x="685800" y="152400"/>
            <a:ext cx="7772400" cy="1143000"/>
          </a:xfrm>
        </p:spPr>
        <p:txBody>
          <a:bodyPr/>
          <a:lstStyle/>
          <a:p>
            <a:r>
              <a:rPr lang="en-US"/>
              <a:t>Trends in Finfish:  Striped Bass</a:t>
            </a:r>
          </a:p>
        </p:txBody>
      </p:sp>
      <p:sp>
        <p:nvSpPr>
          <p:cNvPr id="81924" name="Line 4"/>
          <p:cNvSpPr>
            <a:spLocks noChangeShapeType="1"/>
          </p:cNvSpPr>
          <p:nvPr/>
        </p:nvSpPr>
        <p:spPr bwMode="auto">
          <a:xfrm>
            <a:off x="5791200" y="1219200"/>
            <a:ext cx="0" cy="52133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81925" name="Text Box 5"/>
          <p:cNvSpPr txBox="1">
            <a:spLocks noChangeArrowheads="1"/>
          </p:cNvSpPr>
          <p:nvPr/>
        </p:nvSpPr>
        <p:spPr bwMode="auto">
          <a:xfrm>
            <a:off x="5835650" y="1252538"/>
            <a:ext cx="3055938" cy="5035550"/>
          </a:xfrm>
          <a:prstGeom prst="rect">
            <a:avLst/>
          </a:prstGeom>
          <a:noFill/>
          <a:ln w="9525">
            <a:noFill/>
            <a:miter lim="800000"/>
            <a:headEnd/>
            <a:tailEnd/>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Sustain the fishery.</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a:t>
            </a:r>
            <a:r>
              <a:rPr lang="en-US" sz="1800" b="1">
                <a:latin typeface="Arial" pitchFamily="34" charset="0"/>
              </a:rPr>
              <a:t>  Moratoriums in Maryland and Virginia followed by conservative harvest limits allowed the stock to rebound.  The stock was declared restored in January 1995 by the Atlantic States Marine Fisheries Commission.</a:t>
            </a:r>
          </a:p>
          <a:p>
            <a:pPr eaLnBrk="0" hangingPunct="0"/>
            <a:endParaRPr lang="en-US" sz="1800" b="1">
              <a:latin typeface="Arial" pitchFamily="34" charset="0"/>
            </a:endParaRPr>
          </a:p>
          <a:p>
            <a:pPr eaLnBrk="0" hangingPunct="0"/>
            <a:r>
              <a:rPr lang="en-US" sz="1800" b="1">
                <a:latin typeface="Arial" pitchFamily="34" charset="0"/>
              </a:rPr>
              <a:t>Note:  Differences in data treatment by MD and VA mean these graphs are not directly comparable.</a:t>
            </a:r>
          </a:p>
        </p:txBody>
      </p:sp>
      <p:sp>
        <p:nvSpPr>
          <p:cNvPr id="81926" name="Text Box 6"/>
          <p:cNvSpPr txBox="1">
            <a:spLocks noChangeArrowheads="1"/>
          </p:cNvSpPr>
          <p:nvPr/>
        </p:nvSpPr>
        <p:spPr bwMode="auto">
          <a:xfrm>
            <a:off x="255588" y="6223000"/>
            <a:ext cx="5473700" cy="3968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for Maryland index data: Maryland Department of Natural Resources.</a:t>
            </a:r>
          </a:p>
          <a:p>
            <a:pPr eaLnBrk="0" hangingPunct="0"/>
            <a:r>
              <a:rPr lang="en-US" sz="1000">
                <a:latin typeface="Arial" pitchFamily="34" charset="0"/>
              </a:rPr>
              <a:t>Source for Virginia index data: Virginia Institute of Marine Sciences.</a:t>
            </a:r>
          </a:p>
        </p:txBody>
      </p:sp>
      <p:graphicFrame>
        <p:nvGraphicFramePr>
          <p:cNvPr id="81927" name="Object 7"/>
          <p:cNvGraphicFramePr>
            <a:graphicFrameLocks noChangeAspect="1"/>
          </p:cNvGraphicFramePr>
          <p:nvPr/>
        </p:nvGraphicFramePr>
        <p:xfrm>
          <a:off x="293688" y="808038"/>
          <a:ext cx="5175250" cy="3127375"/>
        </p:xfrm>
        <a:graphic>
          <a:graphicData uri="http://schemas.openxmlformats.org/presentationml/2006/ole">
            <p:oleObj spid="_x0000_s81927" name="Chart" r:id="rId5" imgW="2888145" imgH="1745200" progId="MSGraph.Chart.8">
              <p:embed followColorScheme="full"/>
            </p:oleObj>
          </a:graphicData>
        </a:graphic>
      </p:graphicFrame>
      <p:sp>
        <p:nvSpPr>
          <p:cNvPr id="81928" name="Text Box 8"/>
          <p:cNvSpPr txBox="1">
            <a:spLocks noChangeArrowheads="1"/>
          </p:cNvSpPr>
          <p:nvPr/>
        </p:nvSpPr>
        <p:spPr bwMode="auto">
          <a:xfrm>
            <a:off x="1235075" y="892175"/>
            <a:ext cx="39243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Maryland</a:t>
            </a:r>
            <a:endParaRPr lang="en-US" sz="1600" b="1"/>
          </a:p>
        </p:txBody>
      </p:sp>
      <p:sp>
        <p:nvSpPr>
          <p:cNvPr id="81929" name="Text Box 9"/>
          <p:cNvSpPr txBox="1">
            <a:spLocks noChangeArrowheads="1"/>
          </p:cNvSpPr>
          <p:nvPr/>
        </p:nvSpPr>
        <p:spPr bwMode="auto">
          <a:xfrm>
            <a:off x="1371600" y="3505200"/>
            <a:ext cx="37211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Virginia</a:t>
            </a:r>
            <a:endParaRPr lang="en-US" sz="1600" b="1"/>
          </a:p>
        </p:txBody>
      </p:sp>
      <p:sp>
        <p:nvSpPr>
          <p:cNvPr id="81930" name="Line 10"/>
          <p:cNvSpPr>
            <a:spLocks noChangeShapeType="1"/>
          </p:cNvSpPr>
          <p:nvPr/>
        </p:nvSpPr>
        <p:spPr bwMode="auto">
          <a:xfrm>
            <a:off x="3900488" y="4381500"/>
            <a:ext cx="0" cy="434975"/>
          </a:xfrm>
          <a:prstGeom prst="line">
            <a:avLst/>
          </a:prstGeom>
          <a:noFill/>
          <a:ln w="9525">
            <a:solidFill>
              <a:srgbClr val="FF0000"/>
            </a:solidFill>
            <a:round/>
            <a:headEnd/>
            <a:tailEnd type="triangle" w="med" len="med"/>
          </a:ln>
          <a:effectLst/>
        </p:spPr>
        <p:txBody>
          <a:bodyPr/>
          <a:lstStyle/>
          <a:p>
            <a:endParaRPr lang="en-US"/>
          </a:p>
        </p:txBody>
      </p:sp>
      <p:sp>
        <p:nvSpPr>
          <p:cNvPr id="81931" name="Line 11"/>
          <p:cNvSpPr>
            <a:spLocks noChangeShapeType="1"/>
          </p:cNvSpPr>
          <p:nvPr/>
        </p:nvSpPr>
        <p:spPr bwMode="auto">
          <a:xfrm flipH="1">
            <a:off x="3529013" y="1881188"/>
            <a:ext cx="349250" cy="0"/>
          </a:xfrm>
          <a:prstGeom prst="line">
            <a:avLst/>
          </a:prstGeom>
          <a:noFill/>
          <a:ln w="9525">
            <a:solidFill>
              <a:srgbClr val="FF0000"/>
            </a:solidFill>
            <a:round/>
            <a:headEnd type="triangle" w="med" len="med"/>
            <a:tailEnd type="triangle" w="med" len="med"/>
          </a:ln>
          <a:effectLst/>
        </p:spPr>
        <p:txBody>
          <a:bodyPr/>
          <a:lstStyle/>
          <a:p>
            <a:endParaRPr lang="en-US"/>
          </a:p>
        </p:txBody>
      </p:sp>
      <p:sp>
        <p:nvSpPr>
          <p:cNvPr id="81932" name="Text Box 12"/>
          <p:cNvSpPr txBox="1">
            <a:spLocks noChangeArrowheads="1"/>
          </p:cNvSpPr>
          <p:nvPr/>
        </p:nvSpPr>
        <p:spPr bwMode="auto">
          <a:xfrm>
            <a:off x="3119438" y="1343025"/>
            <a:ext cx="1128712" cy="517525"/>
          </a:xfrm>
          <a:prstGeom prst="rect">
            <a:avLst/>
          </a:prstGeom>
          <a:noFill/>
          <a:ln w="9525">
            <a:noFill/>
            <a:miter lim="800000"/>
            <a:headEnd/>
            <a:tailEnd/>
          </a:ln>
          <a:effectLst/>
        </p:spPr>
        <p:txBody>
          <a:bodyPr wrap="none">
            <a:spAutoFit/>
          </a:bodyPr>
          <a:lstStyle/>
          <a:p>
            <a:pPr algn="r" eaLnBrk="0" hangingPunct="0"/>
            <a:r>
              <a:rPr lang="en-US" sz="1400">
                <a:latin typeface="Arial" pitchFamily="34" charset="0"/>
              </a:rPr>
              <a:t>Moratorium</a:t>
            </a:r>
          </a:p>
          <a:p>
            <a:pPr algn="r" eaLnBrk="0" hangingPunct="0"/>
            <a:r>
              <a:rPr lang="en-US" sz="1400">
                <a:latin typeface="Arial" pitchFamily="34" charset="0"/>
              </a:rPr>
              <a:t>1985 - 1990</a:t>
            </a:r>
          </a:p>
        </p:txBody>
      </p:sp>
      <p:sp>
        <p:nvSpPr>
          <p:cNvPr id="81933" name="Text Box 13"/>
          <p:cNvSpPr txBox="1">
            <a:spLocks noChangeArrowheads="1"/>
          </p:cNvSpPr>
          <p:nvPr/>
        </p:nvSpPr>
        <p:spPr bwMode="auto">
          <a:xfrm>
            <a:off x="2936875" y="3870325"/>
            <a:ext cx="1128713" cy="517525"/>
          </a:xfrm>
          <a:prstGeom prst="rect">
            <a:avLst/>
          </a:prstGeom>
          <a:noFill/>
          <a:ln w="9525">
            <a:noFill/>
            <a:miter lim="800000"/>
            <a:headEnd/>
            <a:tailEnd/>
          </a:ln>
          <a:effectLst/>
        </p:spPr>
        <p:txBody>
          <a:bodyPr wrap="none">
            <a:spAutoFit/>
          </a:bodyPr>
          <a:lstStyle/>
          <a:p>
            <a:pPr algn="r" eaLnBrk="0" hangingPunct="0"/>
            <a:r>
              <a:rPr lang="en-US" sz="1400">
                <a:latin typeface="Arial" pitchFamily="34" charset="0"/>
              </a:rPr>
              <a:t>Moratorium</a:t>
            </a:r>
          </a:p>
          <a:p>
            <a:pPr algn="r" eaLnBrk="0" hangingPunct="0"/>
            <a:r>
              <a:rPr lang="en-US" sz="1400">
                <a:latin typeface="Arial" pitchFamily="34" charset="0"/>
              </a:rPr>
              <a:t>1989 - 1990</a:t>
            </a:r>
          </a:p>
        </p:txBody>
      </p:sp>
      <p:sp>
        <p:nvSpPr>
          <p:cNvPr id="81934" name="Line 14"/>
          <p:cNvSpPr>
            <a:spLocks noChangeShapeType="1"/>
          </p:cNvSpPr>
          <p:nvPr/>
        </p:nvSpPr>
        <p:spPr bwMode="auto">
          <a:xfrm flipV="1">
            <a:off x="3451225" y="1852613"/>
            <a:ext cx="0" cy="1263650"/>
          </a:xfrm>
          <a:prstGeom prst="line">
            <a:avLst/>
          </a:prstGeom>
          <a:noFill/>
          <a:ln w="9525">
            <a:solidFill>
              <a:schemeClr val="tx1"/>
            </a:solidFill>
            <a:round/>
            <a:headEnd/>
            <a:tailEnd/>
          </a:ln>
          <a:effectLst/>
        </p:spPr>
        <p:txBody>
          <a:bodyPr/>
          <a:lstStyle/>
          <a:p>
            <a:endParaRPr lang="en-US"/>
          </a:p>
        </p:txBody>
      </p:sp>
      <p:sp>
        <p:nvSpPr>
          <p:cNvPr id="81935" name="Line 15"/>
          <p:cNvSpPr>
            <a:spLocks noChangeShapeType="1"/>
          </p:cNvSpPr>
          <p:nvPr/>
        </p:nvSpPr>
        <p:spPr bwMode="auto">
          <a:xfrm flipV="1">
            <a:off x="3968750" y="1862138"/>
            <a:ext cx="0" cy="126365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20675" y="288925"/>
            <a:ext cx="8518525" cy="595313"/>
          </a:xfrm>
        </p:spPr>
        <p:txBody>
          <a:bodyPr/>
          <a:lstStyle/>
          <a:p>
            <a:r>
              <a:rPr lang="en-US"/>
              <a:t>Striped Bass Spawning Stock</a:t>
            </a:r>
          </a:p>
        </p:txBody>
      </p:sp>
      <p:sp>
        <p:nvSpPr>
          <p:cNvPr id="83971" name="Text Box 3"/>
          <p:cNvSpPr txBox="1">
            <a:spLocks noChangeArrowheads="1"/>
          </p:cNvSpPr>
          <p:nvPr/>
        </p:nvSpPr>
        <p:spPr bwMode="auto">
          <a:xfrm>
            <a:off x="257175" y="6215063"/>
            <a:ext cx="4870450" cy="396875"/>
          </a:xfrm>
          <a:prstGeom prst="rect">
            <a:avLst/>
          </a:prstGeom>
          <a:noFill/>
          <a:ln w="12700">
            <a:noFill/>
            <a:miter lim="800000"/>
            <a:headEnd type="none" w="sm" len="sm"/>
            <a:tailEnd type="none" w="sm" len="sm"/>
          </a:ln>
          <a:effectLst/>
        </p:spPr>
        <p:txBody>
          <a:bodyPr wrap="none">
            <a:spAutoFit/>
          </a:bodyPr>
          <a:lstStyle/>
          <a:p>
            <a:pPr eaLnBrk="0" hangingPunct="0"/>
            <a:r>
              <a:rPr lang="en-US" sz="1000">
                <a:latin typeface="Arial" pitchFamily="34" charset="0"/>
              </a:rPr>
              <a:t>Source:  Advisory and Summary Reports on the Status of  the Atlantic Striped Bass,</a:t>
            </a:r>
          </a:p>
          <a:p>
            <a:pPr eaLnBrk="0" hangingPunct="0"/>
            <a:r>
              <a:rPr lang="en-US" sz="1000">
                <a:latin typeface="Arial" pitchFamily="34" charset="0"/>
              </a:rPr>
              <a:t>Atlantic States Marine Fisheries Striped Bass Technical Committee</a:t>
            </a:r>
          </a:p>
        </p:txBody>
      </p:sp>
      <p:sp>
        <p:nvSpPr>
          <p:cNvPr id="83972" name="Text Box 4"/>
          <p:cNvSpPr txBox="1">
            <a:spLocks noChangeArrowheads="1"/>
          </p:cNvSpPr>
          <p:nvPr/>
        </p:nvSpPr>
        <p:spPr bwMode="auto">
          <a:xfrm>
            <a:off x="5776913" y="1120775"/>
            <a:ext cx="3009900" cy="4211638"/>
          </a:xfrm>
          <a:prstGeom prst="rect">
            <a:avLst/>
          </a:prstGeom>
          <a:noFill/>
          <a:ln w="12700">
            <a:noFill/>
            <a:miter lim="800000"/>
            <a:headEnd type="none" w="sm" len="sm"/>
            <a:tailEnd type="none" w="sm" len="sm"/>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The goal for a recovered fishery was a spawning stock biomass (SSB) equal to the  average SSBs recorded during 1960 - 1972.</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a:t>
            </a:r>
            <a:r>
              <a:rPr lang="en-US" sz="1800" b="1">
                <a:latin typeface="Arial" pitchFamily="34" charset="0"/>
              </a:rPr>
              <a:t>  Successful management measures led to decreased harvest pressure.  The Atlantic States Marine Fisheries Commission declared the stock restored as of</a:t>
            </a:r>
            <a:br>
              <a:rPr lang="en-US" sz="1800" b="1">
                <a:latin typeface="Arial" pitchFamily="34" charset="0"/>
              </a:rPr>
            </a:br>
            <a:r>
              <a:rPr lang="en-US" sz="1800" b="1">
                <a:latin typeface="Arial" pitchFamily="34" charset="0"/>
              </a:rPr>
              <a:t>January 1, 1995.</a:t>
            </a:r>
            <a:endParaRPr lang="en-US" sz="2800" b="1"/>
          </a:p>
        </p:txBody>
      </p:sp>
      <p:sp>
        <p:nvSpPr>
          <p:cNvPr id="83973" name="Line 5"/>
          <p:cNvSpPr>
            <a:spLocks noChangeShapeType="1"/>
          </p:cNvSpPr>
          <p:nvPr/>
        </p:nvSpPr>
        <p:spPr bwMode="auto">
          <a:xfrm>
            <a:off x="5791200" y="1160463"/>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pic>
        <p:nvPicPr>
          <p:cNvPr id="83974" name="Picture 6" descr="STBAS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36788" y="5027613"/>
            <a:ext cx="2892425" cy="1568450"/>
          </a:xfrm>
          <a:prstGeom prst="rect">
            <a:avLst/>
          </a:prstGeom>
          <a:noFill/>
        </p:spPr>
      </p:pic>
      <p:graphicFrame>
        <p:nvGraphicFramePr>
          <p:cNvPr id="83975" name="Object 7"/>
          <p:cNvGraphicFramePr>
            <a:graphicFrameLocks noChangeAspect="1"/>
          </p:cNvGraphicFramePr>
          <p:nvPr/>
        </p:nvGraphicFramePr>
        <p:xfrm>
          <a:off x="257175" y="898525"/>
          <a:ext cx="5421313" cy="4513263"/>
        </p:xfrm>
        <a:graphic>
          <a:graphicData uri="http://schemas.openxmlformats.org/presentationml/2006/ole">
            <p:oleObj spid="_x0000_s83975" name="Chart" r:id="rId5" imgW="3033172" imgH="2522481" progId="MSGraph.Chart.8">
              <p:embed followColorScheme="full"/>
            </p:oleObj>
          </a:graphicData>
        </a:graphic>
      </p:graphicFrame>
      <p:sp>
        <p:nvSpPr>
          <p:cNvPr id="83976" name="Text Box 8"/>
          <p:cNvSpPr txBox="1">
            <a:spLocks noChangeArrowheads="1"/>
          </p:cNvSpPr>
          <p:nvPr/>
        </p:nvSpPr>
        <p:spPr bwMode="auto">
          <a:xfrm>
            <a:off x="1238250" y="2084388"/>
            <a:ext cx="2419350" cy="915987"/>
          </a:xfrm>
          <a:prstGeom prst="rect">
            <a:avLst/>
          </a:prstGeom>
          <a:noFill/>
          <a:ln w="9525">
            <a:noFill/>
            <a:miter lim="800000"/>
            <a:headEnd/>
            <a:tailEnd/>
          </a:ln>
          <a:effectLst/>
        </p:spPr>
        <p:txBody>
          <a:bodyPr wrap="none">
            <a:spAutoFit/>
          </a:bodyPr>
          <a:lstStyle/>
          <a:p>
            <a:pPr algn="ctr" eaLnBrk="0" hangingPunct="0"/>
            <a:r>
              <a:rPr lang="en-US" sz="1800">
                <a:latin typeface="Arial" pitchFamily="34" charset="0"/>
              </a:rPr>
              <a:t>Fishing moratoria:</a:t>
            </a:r>
          </a:p>
          <a:p>
            <a:pPr algn="ctr" eaLnBrk="0" hangingPunct="0"/>
            <a:r>
              <a:rPr lang="en-US" sz="1800">
                <a:latin typeface="Arial" pitchFamily="34" charset="0"/>
              </a:rPr>
              <a:t>MD &amp; DE:  1985-1990</a:t>
            </a:r>
          </a:p>
          <a:p>
            <a:pPr algn="ctr" eaLnBrk="0" hangingPunct="0"/>
            <a:r>
              <a:rPr lang="en-US" sz="1800">
                <a:latin typeface="Arial" pitchFamily="34" charset="0"/>
              </a:rPr>
              <a:t>VA:  1989-1990</a:t>
            </a:r>
            <a:endParaRPr lang="en-US" sz="1800"/>
          </a:p>
        </p:txBody>
      </p:sp>
      <p:sp>
        <p:nvSpPr>
          <p:cNvPr id="83977" name="Text Box 9"/>
          <p:cNvSpPr txBox="1">
            <a:spLocks noChangeArrowheads="1"/>
          </p:cNvSpPr>
          <p:nvPr/>
        </p:nvSpPr>
        <p:spPr bwMode="auto">
          <a:xfrm>
            <a:off x="1022350" y="1141413"/>
            <a:ext cx="4543425"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Baywide Female Spawning Stock Biomass</a:t>
            </a:r>
            <a:endParaRPr lang="en-US" sz="16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0"/>
            <a:ext cx="7772400" cy="876300"/>
          </a:xfrm>
        </p:spPr>
        <p:txBody>
          <a:bodyPr/>
          <a:lstStyle/>
          <a:p>
            <a:r>
              <a:rPr lang="en-US" sz="3600"/>
              <a:t>American Shad:  Population Trends</a:t>
            </a:r>
          </a:p>
        </p:txBody>
      </p:sp>
      <p:sp>
        <p:nvSpPr>
          <p:cNvPr id="86019" name="Line 3"/>
          <p:cNvSpPr>
            <a:spLocks noChangeShapeType="1"/>
          </p:cNvSpPr>
          <p:nvPr/>
        </p:nvSpPr>
        <p:spPr bwMode="auto">
          <a:xfrm>
            <a:off x="5646738" y="931863"/>
            <a:ext cx="0" cy="555307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86020" name="Text Box 4"/>
          <p:cNvSpPr txBox="1">
            <a:spLocks noChangeArrowheads="1"/>
          </p:cNvSpPr>
          <p:nvPr/>
        </p:nvSpPr>
        <p:spPr bwMode="auto">
          <a:xfrm>
            <a:off x="5695950" y="823913"/>
            <a:ext cx="3200400" cy="5732462"/>
          </a:xfrm>
          <a:prstGeom prst="rect">
            <a:avLst/>
          </a:prstGeom>
          <a:noFill/>
          <a:ln w="9525">
            <a:noFill/>
            <a:miter lim="800000"/>
            <a:headEnd/>
            <a:tailEnd/>
          </a:ln>
          <a:effectLst/>
        </p:spPr>
        <p:txBody>
          <a:bodyPr>
            <a:spAutoFit/>
          </a:bodyPr>
          <a:lstStyle/>
          <a:p>
            <a:pPr eaLnBrk="0" hangingPunct="0">
              <a:spcAft>
                <a:spcPct val="40000"/>
              </a:spcAft>
            </a:pPr>
            <a:r>
              <a:rPr lang="en-US" sz="1700" b="1">
                <a:solidFill>
                  <a:srgbClr val="000099"/>
                </a:solidFill>
                <a:latin typeface="Arial" pitchFamily="34" charset="0"/>
              </a:rPr>
              <a:t>GOAL:</a:t>
            </a:r>
            <a:r>
              <a:rPr lang="en-US" sz="1700" b="1">
                <a:latin typeface="Arial" pitchFamily="34" charset="0"/>
              </a:rPr>
              <a:t>  Restore shad populations in the upper Chesapeake Bay.</a:t>
            </a:r>
          </a:p>
          <a:p>
            <a:pPr eaLnBrk="0" hangingPunct="0">
              <a:spcAft>
                <a:spcPct val="40000"/>
              </a:spcAft>
            </a:pPr>
            <a:r>
              <a:rPr lang="en-US" sz="1700" b="1">
                <a:solidFill>
                  <a:srgbClr val="000099"/>
                </a:solidFill>
                <a:latin typeface="Arial" pitchFamily="34" charset="0"/>
              </a:rPr>
              <a:t>STATUS:</a:t>
            </a:r>
            <a:r>
              <a:rPr lang="en-US" sz="1700" b="1">
                <a:latin typeface="Arial" pitchFamily="34" charset="0"/>
              </a:rPr>
              <a:t>  Stocking efforts, a moratorium on shad fishing, and fish passage development on the Susquehanna River have helped to increase the number of shad returning to Conowingo Dam from several hundred per year in the early 1980s to an average 114,165 per year in 2002-2004.</a:t>
            </a:r>
          </a:p>
          <a:p>
            <a:pPr eaLnBrk="0" hangingPunct="0">
              <a:spcAft>
                <a:spcPct val="40000"/>
              </a:spcAft>
            </a:pPr>
            <a:r>
              <a:rPr lang="en-US" sz="1700" b="1">
                <a:latin typeface="Arial" pitchFamily="34" charset="0"/>
              </a:rPr>
              <a:t>In 2004, 109,360 shad returned.  In spite of these improvements, Susquehanna populations are far below the restoration program goal of 2 million fish.</a:t>
            </a:r>
          </a:p>
        </p:txBody>
      </p:sp>
      <p:sp>
        <p:nvSpPr>
          <p:cNvPr id="86021" name="Text Box 5"/>
          <p:cNvSpPr txBox="1">
            <a:spLocks noChangeArrowheads="1"/>
          </p:cNvSpPr>
          <p:nvPr/>
        </p:nvSpPr>
        <p:spPr bwMode="auto">
          <a:xfrm>
            <a:off x="201613" y="6413500"/>
            <a:ext cx="5473700" cy="2444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PA Fish and Boat Commission</a:t>
            </a:r>
          </a:p>
        </p:txBody>
      </p:sp>
      <p:graphicFrame>
        <p:nvGraphicFramePr>
          <p:cNvPr id="86022" name="Object 6"/>
          <p:cNvGraphicFramePr>
            <a:graphicFrameLocks noChangeAspect="1"/>
          </p:cNvGraphicFramePr>
          <p:nvPr/>
        </p:nvGraphicFramePr>
        <p:xfrm>
          <a:off x="228600" y="609600"/>
          <a:ext cx="4646613" cy="6035675"/>
        </p:xfrm>
        <a:graphic>
          <a:graphicData uri="http://schemas.openxmlformats.org/presentationml/2006/ole">
            <p:oleObj spid="_x0000_s86022" name="Chart" r:id="rId4" imgW="2667288" imgH="3459783" progId="MSGraph.Chart.8">
              <p:embed followColorScheme="full"/>
            </p:oleObj>
          </a:graphicData>
        </a:graphic>
      </p:graphicFrame>
      <p:pic>
        <p:nvPicPr>
          <p:cNvPr id="86023" name="Picture 7" descr="AMSHA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98663" y="1247775"/>
            <a:ext cx="2028825" cy="992188"/>
          </a:xfrm>
          <a:prstGeom prst="rect">
            <a:avLst/>
          </a:prstGeom>
          <a:noFill/>
        </p:spPr>
      </p:pic>
      <p:sp>
        <p:nvSpPr>
          <p:cNvPr id="86024" name="Rectangle 8"/>
          <p:cNvSpPr>
            <a:spLocks noChangeArrowheads="1"/>
          </p:cNvSpPr>
          <p:nvPr/>
        </p:nvSpPr>
        <p:spPr bwMode="auto">
          <a:xfrm>
            <a:off x="1582738" y="2292350"/>
            <a:ext cx="3990975" cy="2933700"/>
          </a:xfrm>
          <a:prstGeom prst="rect">
            <a:avLst/>
          </a:prstGeom>
          <a:solidFill>
            <a:srgbClr val="FFFFCC"/>
          </a:solidFill>
          <a:ln w="9525">
            <a:solidFill>
              <a:schemeClr val="tx1"/>
            </a:solidFill>
            <a:miter lim="800000"/>
            <a:headEnd/>
            <a:tailEnd/>
          </a:ln>
          <a:effectLst/>
        </p:spPr>
        <p:txBody>
          <a:bodyPr wrap="none" anchor="ctr"/>
          <a:lstStyle/>
          <a:p>
            <a:endParaRPr lang="en-US"/>
          </a:p>
        </p:txBody>
      </p:sp>
      <p:graphicFrame>
        <p:nvGraphicFramePr>
          <p:cNvPr id="86025" name="Object 9"/>
          <p:cNvGraphicFramePr>
            <a:graphicFrameLocks noChangeAspect="1"/>
          </p:cNvGraphicFramePr>
          <p:nvPr/>
        </p:nvGraphicFramePr>
        <p:xfrm>
          <a:off x="1541463" y="2268538"/>
          <a:ext cx="3960812" cy="2968625"/>
        </p:xfrm>
        <a:graphic>
          <a:graphicData uri="http://schemas.openxmlformats.org/presentationml/2006/ole">
            <p:oleObj spid="_x0000_s86025" name="Chart" r:id="rId6" imgW="5943806" imgH="4450231" progId="MSGraph.Chart.8">
              <p:embed followColorScheme="full"/>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838200"/>
          </a:xfrm>
        </p:spPr>
        <p:txBody>
          <a:bodyPr/>
          <a:lstStyle/>
          <a:p>
            <a:r>
              <a:rPr lang="en-US" sz="3600"/>
              <a:t>Trends in Blue Crab: Commercial Harvest</a:t>
            </a:r>
          </a:p>
        </p:txBody>
      </p:sp>
      <p:sp>
        <p:nvSpPr>
          <p:cNvPr id="88067" name="Line 3"/>
          <p:cNvSpPr>
            <a:spLocks noChangeShapeType="1"/>
          </p:cNvSpPr>
          <p:nvPr/>
        </p:nvSpPr>
        <p:spPr bwMode="auto">
          <a:xfrm>
            <a:off x="6197600" y="1004888"/>
            <a:ext cx="0" cy="56070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88068" name="Text Box 4"/>
          <p:cNvSpPr txBox="1">
            <a:spLocks noChangeArrowheads="1"/>
          </p:cNvSpPr>
          <p:nvPr/>
        </p:nvSpPr>
        <p:spPr bwMode="auto">
          <a:xfrm>
            <a:off x="6184900" y="1038225"/>
            <a:ext cx="2722563" cy="5145088"/>
          </a:xfrm>
          <a:prstGeom prst="rect">
            <a:avLst/>
          </a:prstGeom>
          <a:noFill/>
          <a:ln w="9525">
            <a:noFill/>
            <a:miter lim="800000"/>
            <a:headEnd/>
            <a:tailEnd/>
          </a:ln>
          <a:effectLst/>
        </p:spPr>
        <p:txBody>
          <a:bodyPr>
            <a:spAutoFit/>
          </a:bodyPr>
          <a:lstStyle/>
          <a:p>
            <a:pPr eaLnBrk="0" hangingPunct="0">
              <a:spcAft>
                <a:spcPct val="40000"/>
              </a:spcAft>
            </a:pPr>
            <a:r>
              <a:rPr lang="en-US" sz="1800" b="1">
                <a:solidFill>
                  <a:srgbClr val="000099"/>
                </a:solidFill>
                <a:latin typeface="Arial" pitchFamily="34" charset="0"/>
              </a:rPr>
              <a:t>GOAL:</a:t>
            </a:r>
            <a:r>
              <a:rPr lang="en-US" sz="1800" b="1">
                <a:latin typeface="Arial" pitchFamily="34" charset="0"/>
              </a:rPr>
              <a:t>  Manage blue crabs to conserve the Baywide stock, protect its ecological value and optimize the long-term use of the resource.</a:t>
            </a:r>
          </a:p>
          <a:p>
            <a:pPr eaLnBrk="0" hangingPunct="0">
              <a:spcAft>
                <a:spcPct val="40000"/>
              </a:spcAft>
            </a:pPr>
            <a:r>
              <a:rPr lang="en-US" sz="1800" b="1">
                <a:solidFill>
                  <a:srgbClr val="000099"/>
                </a:solidFill>
                <a:latin typeface="Arial" pitchFamily="34" charset="0"/>
              </a:rPr>
              <a:t>STATUS:</a:t>
            </a:r>
            <a:r>
              <a:rPr lang="en-US" sz="1800" b="1">
                <a:latin typeface="Arial" pitchFamily="34" charset="0"/>
              </a:rPr>
              <a:t>  The 2003 harvest of approximately 48 million pounds is below the long term average and near historic lows. The 2003 fishing mortality rate did not exceed the overfishing threshold but is above the target.</a:t>
            </a:r>
          </a:p>
        </p:txBody>
      </p:sp>
      <p:sp>
        <p:nvSpPr>
          <p:cNvPr id="88069" name="Text Box 5"/>
          <p:cNvSpPr txBox="1">
            <a:spLocks noChangeArrowheads="1"/>
          </p:cNvSpPr>
          <p:nvPr/>
        </p:nvSpPr>
        <p:spPr bwMode="auto">
          <a:xfrm>
            <a:off x="260350" y="6207125"/>
            <a:ext cx="5851525" cy="3968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Sources: Landings - National Marine Fisheries Service, NOAA..  Fishing Mortality Rate - Chesapeake Bay Stock Assessment Committee (CBSAC), unweighted average of 4 surveys.</a:t>
            </a:r>
          </a:p>
        </p:txBody>
      </p:sp>
      <p:sp>
        <p:nvSpPr>
          <p:cNvPr id="88070" name="Text Box 6"/>
          <p:cNvSpPr txBox="1">
            <a:spLocks noChangeArrowheads="1"/>
          </p:cNvSpPr>
          <p:nvPr/>
        </p:nvSpPr>
        <p:spPr bwMode="auto">
          <a:xfrm>
            <a:off x="768350" y="1041400"/>
            <a:ext cx="49466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Chesapeake Bay Blue Crab Landings</a:t>
            </a:r>
            <a:endParaRPr lang="en-US" sz="1600" b="1"/>
          </a:p>
        </p:txBody>
      </p:sp>
      <p:sp>
        <p:nvSpPr>
          <p:cNvPr id="88071" name="Text Box 7"/>
          <p:cNvSpPr txBox="1">
            <a:spLocks noChangeArrowheads="1"/>
          </p:cNvSpPr>
          <p:nvPr/>
        </p:nvSpPr>
        <p:spPr bwMode="auto">
          <a:xfrm>
            <a:off x="808038" y="3575050"/>
            <a:ext cx="49657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Average Fishing Mortality Rate</a:t>
            </a:r>
            <a:endParaRPr lang="en-US" sz="1600" b="1"/>
          </a:p>
        </p:txBody>
      </p:sp>
      <p:graphicFrame>
        <p:nvGraphicFramePr>
          <p:cNvPr id="88072" name="Object 8"/>
          <p:cNvGraphicFramePr>
            <a:graphicFrameLocks noChangeAspect="1"/>
          </p:cNvGraphicFramePr>
          <p:nvPr/>
        </p:nvGraphicFramePr>
        <p:xfrm>
          <a:off x="244475" y="3805238"/>
          <a:ext cx="5745163" cy="2433637"/>
        </p:xfrm>
        <a:graphic>
          <a:graphicData uri="http://schemas.openxmlformats.org/presentationml/2006/ole">
            <p:oleObj spid="_x0000_s88072" name="Chart" r:id="rId4" imgW="5745727" imgH="2438716" progId="MSGraph.Chart.8">
              <p:embed followColorScheme="full"/>
            </p:oleObj>
          </a:graphicData>
        </a:graphic>
      </p:graphicFrame>
      <p:graphicFrame>
        <p:nvGraphicFramePr>
          <p:cNvPr id="88073" name="Object 9"/>
          <p:cNvGraphicFramePr>
            <a:graphicFrameLocks noChangeAspect="1"/>
          </p:cNvGraphicFramePr>
          <p:nvPr/>
        </p:nvGraphicFramePr>
        <p:xfrm>
          <a:off x="236538" y="1277938"/>
          <a:ext cx="5745162" cy="2424112"/>
        </p:xfrm>
        <a:graphic>
          <a:graphicData uri="http://schemas.openxmlformats.org/presentationml/2006/ole">
            <p:oleObj spid="_x0000_s88073" name="Chart" r:id="rId5" imgW="5745727" imgH="2438716" progId="MSGraph.Chart.8">
              <p:embed followColorScheme="full"/>
            </p:oleObj>
          </a:graphicData>
        </a:graphic>
      </p:graphicFrame>
      <p:sp>
        <p:nvSpPr>
          <p:cNvPr id="88074" name="Text Box 10"/>
          <p:cNvSpPr txBox="1">
            <a:spLocks noChangeArrowheads="1"/>
          </p:cNvSpPr>
          <p:nvPr/>
        </p:nvSpPr>
        <p:spPr bwMode="auto">
          <a:xfrm>
            <a:off x="2287588" y="4283075"/>
            <a:ext cx="3389312" cy="336550"/>
          </a:xfrm>
          <a:prstGeom prst="rect">
            <a:avLst/>
          </a:prstGeom>
          <a:noFill/>
          <a:ln w="9525">
            <a:noFill/>
            <a:miter lim="800000"/>
            <a:headEnd/>
            <a:tailEnd/>
          </a:ln>
          <a:effectLst/>
        </p:spPr>
        <p:txBody>
          <a:bodyPr>
            <a:spAutoFit/>
          </a:bodyPr>
          <a:lstStyle/>
          <a:p>
            <a:pPr algn="ctr"/>
            <a:r>
              <a:rPr lang="en-US" sz="1600">
                <a:latin typeface="Arial" pitchFamily="34" charset="0"/>
              </a:rPr>
              <a:t>Threshold:  Not to be exceeded</a:t>
            </a:r>
          </a:p>
        </p:txBody>
      </p:sp>
      <p:sp>
        <p:nvSpPr>
          <p:cNvPr id="88075" name="Line 11"/>
          <p:cNvSpPr>
            <a:spLocks noChangeShapeType="1"/>
          </p:cNvSpPr>
          <p:nvPr/>
        </p:nvSpPr>
        <p:spPr bwMode="auto">
          <a:xfrm>
            <a:off x="3995738" y="4592638"/>
            <a:ext cx="0" cy="304800"/>
          </a:xfrm>
          <a:prstGeom prst="line">
            <a:avLst/>
          </a:prstGeom>
          <a:noFill/>
          <a:ln w="9525">
            <a:solidFill>
              <a:srgbClr val="FF3300"/>
            </a:solidFill>
            <a:round/>
            <a:headEnd/>
            <a:tailEnd type="triangle" w="med" len="med"/>
          </a:ln>
          <a:effectLst/>
        </p:spPr>
        <p:txBody>
          <a:bodyPr/>
          <a:lstStyle/>
          <a:p>
            <a:endParaRPr lang="en-US"/>
          </a:p>
        </p:txBody>
      </p:sp>
      <p:sp>
        <p:nvSpPr>
          <p:cNvPr id="88076" name="Text Box 12"/>
          <p:cNvSpPr txBox="1">
            <a:spLocks noChangeArrowheads="1"/>
          </p:cNvSpPr>
          <p:nvPr/>
        </p:nvSpPr>
        <p:spPr bwMode="auto">
          <a:xfrm>
            <a:off x="2295525" y="5364163"/>
            <a:ext cx="3389313" cy="336550"/>
          </a:xfrm>
          <a:prstGeom prst="rect">
            <a:avLst/>
          </a:prstGeom>
          <a:noFill/>
          <a:ln w="9525">
            <a:noFill/>
            <a:miter lim="800000"/>
            <a:headEnd/>
            <a:tailEnd/>
          </a:ln>
          <a:effectLst/>
        </p:spPr>
        <p:txBody>
          <a:bodyPr>
            <a:spAutoFit/>
          </a:bodyPr>
          <a:lstStyle/>
          <a:p>
            <a:pPr algn="ctr"/>
            <a:r>
              <a:rPr lang="en-US" sz="1600">
                <a:latin typeface="Arial" pitchFamily="34" charset="0"/>
              </a:rPr>
              <a:t>Target:  Safe Harvest Level</a:t>
            </a:r>
          </a:p>
        </p:txBody>
      </p:sp>
      <p:sp>
        <p:nvSpPr>
          <p:cNvPr id="88077" name="Line 13"/>
          <p:cNvSpPr>
            <a:spLocks noChangeShapeType="1"/>
          </p:cNvSpPr>
          <p:nvPr/>
        </p:nvSpPr>
        <p:spPr bwMode="auto">
          <a:xfrm flipV="1">
            <a:off x="4002088" y="5165725"/>
            <a:ext cx="0" cy="261938"/>
          </a:xfrm>
          <a:prstGeom prst="line">
            <a:avLst/>
          </a:prstGeom>
          <a:noFill/>
          <a:ln w="9525">
            <a:solidFill>
              <a:srgbClr val="009900"/>
            </a:solidFill>
            <a:round/>
            <a:headEnd/>
            <a:tailEnd type="triangle" w="med" len="med"/>
          </a:ln>
          <a:effectLst/>
        </p:spPr>
        <p:txBody>
          <a:bodyPr/>
          <a:lstStyle/>
          <a:p>
            <a:endParaRPr lang="en-US"/>
          </a:p>
        </p:txBody>
      </p:sp>
      <p:pic>
        <p:nvPicPr>
          <p:cNvPr id="88078" name="Picture 14" descr="blcrill"/>
          <p:cNvPicPr>
            <a:picLocks noChangeAspect="1" noChangeArrowheads="1"/>
          </p:cNvPicPr>
          <p:nvPr/>
        </p:nvPicPr>
        <p:blipFill>
          <a:blip r:embed="rId6" cstate="print"/>
          <a:srcRect/>
          <a:stretch>
            <a:fillRect/>
          </a:stretch>
        </p:blipFill>
        <p:spPr bwMode="auto">
          <a:xfrm>
            <a:off x="3543300" y="2179638"/>
            <a:ext cx="1390650" cy="1112837"/>
          </a:xfrm>
          <a:prstGeom prst="rect">
            <a:avLst/>
          </a:prstGeom>
          <a:noFill/>
        </p:spPr>
      </p:pic>
      <p:sp>
        <p:nvSpPr>
          <p:cNvPr id="88079" name="Text Box 15"/>
          <p:cNvSpPr txBox="1">
            <a:spLocks noChangeArrowheads="1"/>
          </p:cNvSpPr>
          <p:nvPr/>
        </p:nvSpPr>
        <p:spPr bwMode="auto">
          <a:xfrm rot="10789421">
            <a:off x="5661025" y="3319463"/>
            <a:ext cx="320675" cy="358775"/>
          </a:xfrm>
          <a:prstGeom prst="rect">
            <a:avLst/>
          </a:prstGeom>
          <a:noFill/>
          <a:ln w="12700">
            <a:noFill/>
            <a:miter lim="800000"/>
            <a:headEnd type="none" w="sm" len="sm"/>
            <a:tailEnd type="none" w="sm" len="sm"/>
          </a:ln>
          <a:effectLst/>
        </p:spPr>
        <p:txBody>
          <a:bodyPr vert="eaVert">
            <a:spAutoFit/>
          </a:bodyPr>
          <a:lstStyle/>
          <a:p>
            <a:pPr eaLnBrk="0" hangingPunct="0"/>
            <a:r>
              <a:rPr lang="en-US" sz="900" b="1">
                <a:latin typeface="Arial" pitchFamily="34" charset="0"/>
              </a:rPr>
              <a:t>2003</a:t>
            </a:r>
          </a:p>
        </p:txBody>
      </p:sp>
      <p:sp>
        <p:nvSpPr>
          <p:cNvPr id="88080" name="Text Box 16"/>
          <p:cNvSpPr txBox="1">
            <a:spLocks noChangeArrowheads="1"/>
          </p:cNvSpPr>
          <p:nvPr/>
        </p:nvSpPr>
        <p:spPr bwMode="auto">
          <a:xfrm rot="10789421">
            <a:off x="5673725" y="5864225"/>
            <a:ext cx="320675" cy="358775"/>
          </a:xfrm>
          <a:prstGeom prst="rect">
            <a:avLst/>
          </a:prstGeom>
          <a:noFill/>
          <a:ln w="12700">
            <a:noFill/>
            <a:miter lim="800000"/>
            <a:headEnd type="none" w="sm" len="sm"/>
            <a:tailEnd type="none" w="sm" len="sm"/>
          </a:ln>
          <a:effectLst/>
        </p:spPr>
        <p:txBody>
          <a:bodyPr vert="eaVert">
            <a:spAutoFit/>
          </a:bodyPr>
          <a:lstStyle/>
          <a:p>
            <a:pPr eaLnBrk="0" hangingPunct="0"/>
            <a:r>
              <a:rPr lang="en-US" sz="900" b="1">
                <a:latin typeface="Arial" pitchFamily="34" charset="0"/>
              </a:rPr>
              <a:t>2003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66800" y="0"/>
            <a:ext cx="7772400" cy="1143000"/>
          </a:xfrm>
        </p:spPr>
        <p:txBody>
          <a:bodyPr/>
          <a:lstStyle/>
          <a:p>
            <a:r>
              <a:rPr lang="en-US" sz="3600"/>
              <a:t>Trends in Blue Crab:  Mature Females</a:t>
            </a:r>
          </a:p>
        </p:txBody>
      </p:sp>
      <p:sp>
        <p:nvSpPr>
          <p:cNvPr id="90115" name="Line 3"/>
          <p:cNvSpPr>
            <a:spLocks noChangeShapeType="1"/>
          </p:cNvSpPr>
          <p:nvPr/>
        </p:nvSpPr>
        <p:spPr bwMode="auto">
          <a:xfrm>
            <a:off x="6300788" y="1406525"/>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90116" name="Text Box 4"/>
          <p:cNvSpPr txBox="1">
            <a:spLocks noChangeArrowheads="1"/>
          </p:cNvSpPr>
          <p:nvPr/>
        </p:nvSpPr>
        <p:spPr bwMode="auto">
          <a:xfrm>
            <a:off x="6313488" y="1300163"/>
            <a:ext cx="2547937" cy="5310187"/>
          </a:xfrm>
          <a:prstGeom prst="rect">
            <a:avLst/>
          </a:prstGeom>
          <a:noFill/>
          <a:ln w="9525">
            <a:noFill/>
            <a:miter lim="800000"/>
            <a:headEnd/>
            <a:tailEnd/>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To protect the health of the blue crab stock and maintain the spawning stock at a sustainable level.</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  </a:t>
            </a:r>
            <a:r>
              <a:rPr lang="en-US" sz="1800" b="1">
                <a:latin typeface="Arial" pitchFamily="34" charset="0"/>
              </a:rPr>
              <a:t>Mature female abundance </a:t>
            </a:r>
            <a:r>
              <a:rPr lang="en-US" altLang="ja-JP" sz="1800" b="1">
                <a:latin typeface="Arial" pitchFamily="34" charset="0"/>
                <a:ea typeface="ＭＳ Ｐゴシック" pitchFamily="34" charset="-128"/>
              </a:rPr>
              <a:t>has trended upwards for the past three years after hitting an historic low in 2000, but has been below the long-term average for six straight years and ten of the past twelve years.</a:t>
            </a:r>
          </a:p>
        </p:txBody>
      </p:sp>
      <p:sp>
        <p:nvSpPr>
          <p:cNvPr id="90117" name="Text Box 5"/>
          <p:cNvSpPr txBox="1">
            <a:spLocks noChangeArrowheads="1"/>
          </p:cNvSpPr>
          <p:nvPr/>
        </p:nvSpPr>
        <p:spPr bwMode="auto">
          <a:xfrm>
            <a:off x="258763" y="6188075"/>
            <a:ext cx="5473700" cy="3968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Sources:  MD Department of Natural Resources, Virginia Institute of Marine Science, Academy of Natural Science, NOAA CBSAC.</a:t>
            </a:r>
          </a:p>
        </p:txBody>
      </p:sp>
      <p:pic>
        <p:nvPicPr>
          <p:cNvPr id="90118" name="Picture 6" descr="blcrill"/>
          <p:cNvPicPr>
            <a:picLocks noChangeAspect="1" noChangeArrowheads="1"/>
          </p:cNvPicPr>
          <p:nvPr/>
        </p:nvPicPr>
        <p:blipFill>
          <a:blip r:embed="rId4" cstate="print"/>
          <a:srcRect/>
          <a:stretch>
            <a:fillRect/>
          </a:stretch>
        </p:blipFill>
        <p:spPr bwMode="auto">
          <a:xfrm>
            <a:off x="215900" y="641350"/>
            <a:ext cx="1651000" cy="1320800"/>
          </a:xfrm>
          <a:prstGeom prst="rect">
            <a:avLst/>
          </a:prstGeom>
          <a:noFill/>
        </p:spPr>
      </p:pic>
      <p:sp>
        <p:nvSpPr>
          <p:cNvPr id="90119" name="Text Box 7"/>
          <p:cNvSpPr txBox="1">
            <a:spLocks noChangeArrowheads="1"/>
          </p:cNvSpPr>
          <p:nvPr/>
        </p:nvSpPr>
        <p:spPr bwMode="auto">
          <a:xfrm>
            <a:off x="1227138" y="1349375"/>
            <a:ext cx="48768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Spawning Stock Abundance</a:t>
            </a:r>
            <a:endParaRPr lang="en-US" sz="1600" b="1"/>
          </a:p>
        </p:txBody>
      </p:sp>
      <p:graphicFrame>
        <p:nvGraphicFramePr>
          <p:cNvPr id="90120" name="Object 8"/>
          <p:cNvGraphicFramePr>
            <a:graphicFrameLocks noChangeAspect="1"/>
          </p:cNvGraphicFramePr>
          <p:nvPr/>
        </p:nvGraphicFramePr>
        <p:xfrm>
          <a:off x="-3175" y="1468438"/>
          <a:ext cx="6280150" cy="4824412"/>
        </p:xfrm>
        <a:graphic>
          <a:graphicData uri="http://schemas.openxmlformats.org/presentationml/2006/ole">
            <p:oleObj spid="_x0000_s90120" name="Chart" r:id="rId5" imgW="5357066" imgH="4115171" progId="MSGraph.Chart.8">
              <p:embed followColorScheme="full"/>
            </p:oleObj>
          </a:graphicData>
        </a:graphic>
      </p:graphicFrame>
      <p:sp>
        <p:nvSpPr>
          <p:cNvPr id="90121" name="Text Box 9"/>
          <p:cNvSpPr txBox="1">
            <a:spLocks noChangeArrowheads="1"/>
          </p:cNvSpPr>
          <p:nvPr/>
        </p:nvSpPr>
        <p:spPr bwMode="auto">
          <a:xfrm>
            <a:off x="2808288" y="3876675"/>
            <a:ext cx="1676400" cy="336550"/>
          </a:xfrm>
          <a:prstGeom prst="rect">
            <a:avLst/>
          </a:prstGeom>
          <a:noFill/>
          <a:ln w="9525">
            <a:noFill/>
            <a:miter lim="800000"/>
            <a:headEnd/>
            <a:tailEnd/>
          </a:ln>
          <a:effectLst/>
        </p:spPr>
        <p:txBody>
          <a:bodyPr>
            <a:spAutoFit/>
          </a:bodyPr>
          <a:lstStyle/>
          <a:p>
            <a:pPr algn="ctr"/>
            <a:r>
              <a:rPr lang="en-US" sz="1600">
                <a:latin typeface="Arial" pitchFamily="34" charset="0"/>
              </a:rPr>
              <a:t>Average</a:t>
            </a:r>
          </a:p>
        </p:txBody>
      </p:sp>
      <p:sp>
        <p:nvSpPr>
          <p:cNvPr id="90122" name="Line 10"/>
          <p:cNvSpPr>
            <a:spLocks noChangeShapeType="1"/>
          </p:cNvSpPr>
          <p:nvPr/>
        </p:nvSpPr>
        <p:spPr bwMode="auto">
          <a:xfrm flipV="1">
            <a:off x="3646488" y="3648075"/>
            <a:ext cx="0" cy="304800"/>
          </a:xfrm>
          <a:prstGeom prst="line">
            <a:avLst/>
          </a:prstGeom>
          <a:noFill/>
          <a:ln w="9525">
            <a:solidFill>
              <a:srgbClr val="FF3300"/>
            </a:solidFill>
            <a:round/>
            <a:headEnd/>
            <a:tailEnd type="triangle" w="med" len="med"/>
          </a:ln>
          <a:effectLst/>
        </p:spPr>
        <p:txBody>
          <a:bodyPr/>
          <a:lstStyle/>
          <a:p>
            <a:endParaRPr lang="en-US"/>
          </a:p>
        </p:txBody>
      </p:sp>
      <p:sp>
        <p:nvSpPr>
          <p:cNvPr id="90123" name="Text Box 11"/>
          <p:cNvSpPr txBox="1">
            <a:spLocks noChangeArrowheads="1"/>
          </p:cNvSpPr>
          <p:nvPr/>
        </p:nvSpPr>
        <p:spPr bwMode="auto">
          <a:xfrm>
            <a:off x="1103313" y="4845050"/>
            <a:ext cx="1431925" cy="549275"/>
          </a:xfrm>
          <a:prstGeom prst="rect">
            <a:avLst/>
          </a:prstGeom>
          <a:noFill/>
          <a:ln w="12700">
            <a:noFill/>
            <a:miter lim="800000"/>
            <a:headEnd type="none" w="sm" len="sm"/>
            <a:tailEnd type="none" w="sm" len="sm"/>
          </a:ln>
          <a:effectLst/>
        </p:spPr>
        <p:txBody>
          <a:bodyPr>
            <a:spAutoFit/>
          </a:bodyPr>
          <a:lstStyle/>
          <a:p>
            <a:pPr algn="ctr" eaLnBrk="0" hangingPunct="0"/>
            <a:r>
              <a:rPr lang="en-US" sz="1500">
                <a:latin typeface="Arial" pitchFamily="34" charset="0"/>
              </a:rPr>
              <a:t>VIMS Trawl &amp;</a:t>
            </a:r>
          </a:p>
          <a:p>
            <a:pPr algn="ctr" eaLnBrk="0" hangingPunct="0"/>
            <a:r>
              <a:rPr lang="en-US" sz="1500">
                <a:latin typeface="Arial" pitchFamily="34" charset="0"/>
              </a:rPr>
              <a:t>Calvert Cliffs</a:t>
            </a:r>
          </a:p>
        </p:txBody>
      </p:sp>
      <p:sp>
        <p:nvSpPr>
          <p:cNvPr id="90124" name="Text Box 12"/>
          <p:cNvSpPr txBox="1">
            <a:spLocks noChangeArrowheads="1"/>
          </p:cNvSpPr>
          <p:nvPr/>
        </p:nvSpPr>
        <p:spPr bwMode="auto">
          <a:xfrm>
            <a:off x="2389188" y="4832350"/>
            <a:ext cx="1919287" cy="777875"/>
          </a:xfrm>
          <a:prstGeom prst="rect">
            <a:avLst/>
          </a:prstGeom>
          <a:noFill/>
          <a:ln w="12700">
            <a:noFill/>
            <a:miter lim="800000"/>
            <a:headEnd type="none" w="sm" len="sm"/>
            <a:tailEnd type="none" w="sm" len="sm"/>
          </a:ln>
          <a:effectLst/>
        </p:spPr>
        <p:txBody>
          <a:bodyPr>
            <a:spAutoFit/>
          </a:bodyPr>
          <a:lstStyle/>
          <a:p>
            <a:pPr algn="ctr" eaLnBrk="0" hangingPunct="0"/>
            <a:r>
              <a:rPr lang="en-US" sz="1500">
                <a:latin typeface="Arial" pitchFamily="34" charset="0"/>
              </a:rPr>
              <a:t>VIMS Trawl,</a:t>
            </a:r>
          </a:p>
          <a:p>
            <a:pPr algn="ctr" eaLnBrk="0" hangingPunct="0"/>
            <a:r>
              <a:rPr lang="en-US" sz="1500">
                <a:latin typeface="Arial" pitchFamily="34" charset="0"/>
              </a:rPr>
              <a:t>Calvert Cliffs &amp;</a:t>
            </a:r>
          </a:p>
          <a:p>
            <a:pPr algn="ctr" eaLnBrk="0" hangingPunct="0"/>
            <a:r>
              <a:rPr lang="en-US" sz="1500">
                <a:latin typeface="Arial" pitchFamily="34" charset="0"/>
              </a:rPr>
              <a:t>MD Trawl</a:t>
            </a:r>
          </a:p>
        </p:txBody>
      </p:sp>
      <p:sp>
        <p:nvSpPr>
          <p:cNvPr id="90125" name="Text Box 13"/>
          <p:cNvSpPr txBox="1">
            <a:spLocks noChangeArrowheads="1"/>
          </p:cNvSpPr>
          <p:nvPr/>
        </p:nvSpPr>
        <p:spPr bwMode="auto">
          <a:xfrm>
            <a:off x="4410075" y="4586288"/>
            <a:ext cx="1524000" cy="1006475"/>
          </a:xfrm>
          <a:prstGeom prst="rect">
            <a:avLst/>
          </a:prstGeom>
          <a:noFill/>
          <a:ln w="12700">
            <a:noFill/>
            <a:miter lim="800000"/>
            <a:headEnd type="none" w="sm" len="sm"/>
            <a:tailEnd type="none" w="sm" len="sm"/>
          </a:ln>
          <a:effectLst/>
        </p:spPr>
        <p:txBody>
          <a:bodyPr>
            <a:spAutoFit/>
          </a:bodyPr>
          <a:lstStyle/>
          <a:p>
            <a:pPr algn="ctr" eaLnBrk="0" hangingPunct="0"/>
            <a:r>
              <a:rPr lang="en-US" sz="1500">
                <a:latin typeface="Arial" pitchFamily="34" charset="0"/>
              </a:rPr>
              <a:t>VIMS Trawl, Calvert Cliffs,</a:t>
            </a:r>
          </a:p>
          <a:p>
            <a:pPr algn="ctr" eaLnBrk="0" hangingPunct="0"/>
            <a:r>
              <a:rPr lang="en-US" sz="1500">
                <a:latin typeface="Arial" pitchFamily="34" charset="0"/>
              </a:rPr>
              <a:t>MD Trawl &amp; Winter Dredge</a:t>
            </a:r>
          </a:p>
        </p:txBody>
      </p:sp>
      <p:sp>
        <p:nvSpPr>
          <p:cNvPr id="90126" name="Line 14"/>
          <p:cNvSpPr>
            <a:spLocks noChangeShapeType="1"/>
          </p:cNvSpPr>
          <p:nvPr/>
        </p:nvSpPr>
        <p:spPr bwMode="auto">
          <a:xfrm>
            <a:off x="2430463" y="4764088"/>
            <a:ext cx="0" cy="655637"/>
          </a:xfrm>
          <a:prstGeom prst="line">
            <a:avLst/>
          </a:prstGeom>
          <a:noFill/>
          <a:ln w="9525">
            <a:solidFill>
              <a:schemeClr val="tx1"/>
            </a:solidFill>
            <a:round/>
            <a:headEnd/>
            <a:tailEnd/>
          </a:ln>
          <a:effectLst/>
        </p:spPr>
        <p:txBody>
          <a:bodyPr/>
          <a:lstStyle/>
          <a:p>
            <a:endParaRPr lang="en-US"/>
          </a:p>
        </p:txBody>
      </p:sp>
      <p:sp>
        <p:nvSpPr>
          <p:cNvPr id="90127" name="Line 15"/>
          <p:cNvSpPr>
            <a:spLocks noChangeShapeType="1"/>
          </p:cNvSpPr>
          <p:nvPr/>
        </p:nvSpPr>
        <p:spPr bwMode="auto">
          <a:xfrm>
            <a:off x="4149725" y="4765675"/>
            <a:ext cx="0" cy="655638"/>
          </a:xfrm>
          <a:prstGeom prst="line">
            <a:avLst/>
          </a:prstGeom>
          <a:noFill/>
          <a:ln w="9525">
            <a:solidFill>
              <a:schemeClr val="tx1"/>
            </a:solidFill>
            <a:round/>
            <a:headEnd/>
            <a:tailEnd/>
          </a:ln>
          <a:effectLst/>
        </p:spPr>
        <p:txBody>
          <a:bodyPr/>
          <a:lstStyle/>
          <a:p>
            <a:endParaRPr lang="en-US"/>
          </a:p>
        </p:txBody>
      </p:sp>
      <p:sp>
        <p:nvSpPr>
          <p:cNvPr id="90128" name="Text Box 16"/>
          <p:cNvSpPr txBox="1">
            <a:spLocks noChangeArrowheads="1"/>
          </p:cNvSpPr>
          <p:nvPr/>
        </p:nvSpPr>
        <p:spPr bwMode="auto">
          <a:xfrm rot="10789421">
            <a:off x="5903913" y="5602288"/>
            <a:ext cx="352425" cy="495300"/>
          </a:xfrm>
          <a:prstGeom prst="rect">
            <a:avLst/>
          </a:prstGeom>
          <a:noFill/>
          <a:ln w="12700">
            <a:noFill/>
            <a:miter lim="800000"/>
            <a:headEnd type="none" w="sm" len="sm"/>
            <a:tailEnd type="none" w="sm" len="sm"/>
          </a:ln>
          <a:effectLst/>
        </p:spPr>
        <p:txBody>
          <a:bodyPr vert="eaVert">
            <a:spAutoFit/>
          </a:bodyPr>
          <a:lstStyle/>
          <a:p>
            <a:pPr eaLnBrk="0" hangingPunct="0"/>
            <a:r>
              <a:rPr lang="en-US" sz="1100" b="1">
                <a:latin typeface="Arial" pitchFamily="34" charset="0"/>
              </a:rPr>
              <a:t>2003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320675" y="334963"/>
            <a:ext cx="8528050" cy="625475"/>
          </a:xfrm>
        </p:spPr>
        <p:txBody>
          <a:bodyPr/>
          <a:lstStyle/>
          <a:p>
            <a:r>
              <a:rPr lang="en-US"/>
              <a:t>Trends in Shellfish:  Oyster Harvest</a:t>
            </a:r>
          </a:p>
        </p:txBody>
      </p:sp>
      <p:sp>
        <p:nvSpPr>
          <p:cNvPr id="92163" name="Text Box 3"/>
          <p:cNvSpPr txBox="1">
            <a:spLocks noChangeArrowheads="1"/>
          </p:cNvSpPr>
          <p:nvPr/>
        </p:nvSpPr>
        <p:spPr bwMode="auto">
          <a:xfrm>
            <a:off x="258763" y="6353175"/>
            <a:ext cx="3919537"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a:latin typeface="Arial" pitchFamily="34" charset="0"/>
              </a:rPr>
              <a:t>Source:  NMFS Fisheries Statistics of the U.S.; calendar year data.</a:t>
            </a:r>
          </a:p>
        </p:txBody>
      </p:sp>
      <p:sp>
        <p:nvSpPr>
          <p:cNvPr id="92164" name="Text Box 4"/>
          <p:cNvSpPr txBox="1">
            <a:spLocks noChangeArrowheads="1"/>
          </p:cNvSpPr>
          <p:nvPr/>
        </p:nvSpPr>
        <p:spPr bwMode="auto">
          <a:xfrm>
            <a:off x="5864225" y="1295400"/>
            <a:ext cx="2936875" cy="3937000"/>
          </a:xfrm>
          <a:prstGeom prst="rect">
            <a:avLst/>
          </a:prstGeom>
          <a:noFill/>
          <a:ln w="12700">
            <a:noFill/>
            <a:miter lim="800000"/>
            <a:headEnd type="none" w="sm" len="sm"/>
            <a:tailEnd type="none" w="sm" len="sm"/>
          </a:ln>
          <a:effectLst/>
        </p:spPr>
        <p:txBody>
          <a:bodyPr>
            <a:spAutoFit/>
          </a:bodyPr>
          <a:lstStyle/>
          <a:p>
            <a:pPr eaLnBrk="0" hangingPunct="0"/>
            <a:r>
              <a:rPr lang="en-US" sz="1800" b="1">
                <a:latin typeface="Arial" pitchFamily="34" charset="0"/>
              </a:rPr>
              <a:t>Oyster harvests in the Bay have declined due to overharvesting, disease, pollution and loss of oyster reef habitat.</a:t>
            </a:r>
          </a:p>
          <a:p>
            <a:pPr eaLnBrk="0" hangingPunct="0"/>
            <a:endParaRPr lang="en-US" sz="1800" b="1">
              <a:latin typeface="Arial" pitchFamily="34" charset="0"/>
            </a:endParaRPr>
          </a:p>
          <a:p>
            <a:pPr eaLnBrk="0" hangingPunct="0"/>
            <a:r>
              <a:rPr lang="en-US" sz="1800" b="1">
                <a:latin typeface="Arial" pitchFamily="34" charset="0"/>
              </a:rPr>
              <a:t>Two diseases, discovered in the 1950s and caused by the parasites MSX and Dermo, have been a major cause of the oyster’s decline during recent times.</a:t>
            </a:r>
            <a:endParaRPr lang="en-US" sz="2800" b="1"/>
          </a:p>
        </p:txBody>
      </p:sp>
      <p:sp>
        <p:nvSpPr>
          <p:cNvPr id="92165" name="Line 5"/>
          <p:cNvSpPr>
            <a:spLocks noChangeShapeType="1"/>
          </p:cNvSpPr>
          <p:nvPr/>
        </p:nvSpPr>
        <p:spPr bwMode="auto">
          <a:xfrm>
            <a:off x="5862638" y="1219200"/>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92166" name="Text Box 6"/>
          <p:cNvSpPr txBox="1">
            <a:spLocks noChangeArrowheads="1"/>
          </p:cNvSpPr>
          <p:nvPr/>
        </p:nvSpPr>
        <p:spPr bwMode="auto">
          <a:xfrm>
            <a:off x="762000" y="1465263"/>
            <a:ext cx="495300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Maryland and Virginia Commercial Landings</a:t>
            </a:r>
            <a:endParaRPr lang="en-US" sz="1600" b="1"/>
          </a:p>
        </p:txBody>
      </p:sp>
      <p:pic>
        <p:nvPicPr>
          <p:cNvPr id="92167" name="Picture 7" descr="oysters"/>
          <p:cNvPicPr>
            <a:picLocks noChangeAspect="1" noChangeArrowheads="1"/>
          </p:cNvPicPr>
          <p:nvPr/>
        </p:nvPicPr>
        <p:blipFill>
          <a:blip r:embed="rId4" cstate="print"/>
          <a:srcRect/>
          <a:stretch>
            <a:fillRect/>
          </a:stretch>
        </p:blipFill>
        <p:spPr bwMode="auto">
          <a:xfrm>
            <a:off x="5014913" y="3733800"/>
            <a:ext cx="4389437" cy="5913438"/>
          </a:xfrm>
          <a:prstGeom prst="rect">
            <a:avLst/>
          </a:prstGeom>
          <a:noFill/>
        </p:spPr>
      </p:pic>
      <p:graphicFrame>
        <p:nvGraphicFramePr>
          <p:cNvPr id="92168" name="Object 8"/>
          <p:cNvGraphicFramePr>
            <a:graphicFrameLocks noChangeAspect="1"/>
          </p:cNvGraphicFramePr>
          <p:nvPr/>
        </p:nvGraphicFramePr>
        <p:xfrm>
          <a:off x="87313" y="1674813"/>
          <a:ext cx="5845175" cy="3852862"/>
        </p:xfrm>
        <a:graphic>
          <a:graphicData uri="http://schemas.openxmlformats.org/presentationml/2006/ole">
            <p:oleObj spid="_x0000_s92168" name="Chart" r:id="rId5" imgW="4336110" imgH="2857830" progId="MSGraph.Chart.8">
              <p:embed followColorScheme="full"/>
            </p:oleObj>
          </a:graphicData>
        </a:graphic>
      </p:graphicFrame>
      <p:graphicFrame>
        <p:nvGraphicFramePr>
          <p:cNvPr id="92169" name="Object 9"/>
          <p:cNvGraphicFramePr>
            <a:graphicFrameLocks noChangeAspect="1"/>
          </p:cNvGraphicFramePr>
          <p:nvPr/>
        </p:nvGraphicFramePr>
        <p:xfrm>
          <a:off x="3525838" y="1790700"/>
          <a:ext cx="2352675" cy="1816100"/>
        </p:xfrm>
        <a:graphic>
          <a:graphicData uri="http://schemas.openxmlformats.org/presentationml/2006/ole">
            <p:oleObj spid="_x0000_s92169" name="Chart" r:id="rId6" imgW="2933988" imgH="2263388" progId="MSGraph.Chart.8">
              <p:embed followColorScheme="full"/>
            </p:oleObj>
          </a:graphicData>
        </a:graphic>
      </p:graphicFrame>
      <p:sp>
        <p:nvSpPr>
          <p:cNvPr id="92170" name="Text Box 10"/>
          <p:cNvSpPr txBox="1">
            <a:spLocks noChangeArrowheads="1"/>
          </p:cNvSpPr>
          <p:nvPr/>
        </p:nvSpPr>
        <p:spPr bwMode="auto">
          <a:xfrm>
            <a:off x="3775075" y="2001838"/>
            <a:ext cx="1952625" cy="3841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1400" b="1">
                <a:latin typeface="Arial" pitchFamily="34" charset="0"/>
              </a:rPr>
              <a:t>Recent Trends</a:t>
            </a:r>
          </a:p>
          <a:p>
            <a:pPr algn="ctr" eaLnBrk="0" hangingPunct="0">
              <a:lnSpc>
                <a:spcPct val="80000"/>
              </a:lnSpc>
            </a:pPr>
            <a:r>
              <a:rPr lang="en-US" sz="1000" b="1">
                <a:latin typeface="Arial" pitchFamily="34" charset="0"/>
              </a:rPr>
              <a:t>(millions of lbs.)</a:t>
            </a:r>
            <a:endParaRPr lang="en-US" sz="1000" b="1"/>
          </a:p>
        </p:txBody>
      </p:sp>
      <p:pic>
        <p:nvPicPr>
          <p:cNvPr id="92171" name="Picture 11"/>
          <p:cNvPicPr>
            <a:picLocks noChangeAspect="1" noChangeArrowheads="1"/>
          </p:cNvPicPr>
          <p:nvPr/>
        </p:nvPicPr>
        <p:blipFill>
          <a:blip r:embed="rId7" cstate="print"/>
          <a:srcRect/>
          <a:stretch>
            <a:fillRect/>
          </a:stretch>
        </p:blipFill>
        <p:spPr bwMode="auto">
          <a:xfrm flipH="1">
            <a:off x="4826000" y="3752850"/>
            <a:ext cx="1262063" cy="841375"/>
          </a:xfrm>
          <a:prstGeom prst="rect">
            <a:avLst/>
          </a:prstGeom>
          <a:noFill/>
          <a:ln w="12700">
            <a:noFill/>
            <a:miter lim="800000"/>
            <a:headEnd type="none" w="sm" len="sm"/>
            <a:tailEnd type="none" w="sm" len="sm"/>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04800"/>
            <a:ext cx="7772400" cy="914400"/>
          </a:xfrm>
        </p:spPr>
        <p:txBody>
          <a:bodyPr/>
          <a:lstStyle/>
          <a:p>
            <a:r>
              <a:rPr lang="en-US"/>
              <a:t>Trends in Shellfish:  Oyster Spat</a:t>
            </a:r>
          </a:p>
        </p:txBody>
      </p:sp>
      <p:sp>
        <p:nvSpPr>
          <p:cNvPr id="94211" name="Line 3"/>
          <p:cNvSpPr>
            <a:spLocks noChangeShapeType="1"/>
          </p:cNvSpPr>
          <p:nvPr/>
        </p:nvSpPr>
        <p:spPr bwMode="auto">
          <a:xfrm>
            <a:off x="5791200" y="1219200"/>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94212" name="Text Box 4"/>
          <p:cNvSpPr txBox="1">
            <a:spLocks noChangeArrowheads="1"/>
          </p:cNvSpPr>
          <p:nvPr/>
        </p:nvSpPr>
        <p:spPr bwMode="auto">
          <a:xfrm>
            <a:off x="5805488" y="1109663"/>
            <a:ext cx="3055937" cy="5035550"/>
          </a:xfrm>
          <a:prstGeom prst="rect">
            <a:avLst/>
          </a:prstGeom>
          <a:noFill/>
          <a:ln w="9525">
            <a:noFill/>
            <a:miter lim="800000"/>
            <a:headEnd/>
            <a:tailEnd/>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Enhance production of oysters by restoring habitat, controlling fishing mortality, promoting aquaculture and continuing repletion programs.</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a:t>
            </a:r>
            <a:r>
              <a:rPr lang="en-US" sz="1800" b="1">
                <a:latin typeface="Arial" pitchFamily="34" charset="0"/>
              </a:rPr>
              <a:t>  Oyster reproduction has continued to show strong annual variability, even during recent decades, but survival to harvestable size is severely compromised by MSX and Dermo.</a:t>
            </a:r>
          </a:p>
        </p:txBody>
      </p:sp>
      <p:sp>
        <p:nvSpPr>
          <p:cNvPr id="94213" name="Text Box 5"/>
          <p:cNvSpPr txBox="1">
            <a:spLocks noChangeArrowheads="1"/>
          </p:cNvSpPr>
          <p:nvPr/>
        </p:nvSpPr>
        <p:spPr bwMode="auto">
          <a:xfrm>
            <a:off x="258763" y="6323013"/>
            <a:ext cx="5473700" cy="2444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MD Department of Natural Resources.</a:t>
            </a:r>
          </a:p>
        </p:txBody>
      </p:sp>
      <p:pic>
        <p:nvPicPr>
          <p:cNvPr id="94214" name="Picture 6" descr="oysters"/>
          <p:cNvPicPr>
            <a:picLocks noChangeAspect="1" noChangeArrowheads="1"/>
          </p:cNvPicPr>
          <p:nvPr/>
        </p:nvPicPr>
        <p:blipFill>
          <a:blip r:embed="rId4" cstate="print"/>
          <a:srcRect/>
          <a:stretch>
            <a:fillRect/>
          </a:stretch>
        </p:blipFill>
        <p:spPr bwMode="auto">
          <a:xfrm>
            <a:off x="1793875" y="3422650"/>
            <a:ext cx="4389438" cy="5913438"/>
          </a:xfrm>
          <a:prstGeom prst="rect">
            <a:avLst/>
          </a:prstGeom>
          <a:noFill/>
        </p:spPr>
      </p:pic>
      <p:sp>
        <p:nvSpPr>
          <p:cNvPr id="94215" name="Text Box 7"/>
          <p:cNvSpPr txBox="1">
            <a:spLocks noChangeArrowheads="1"/>
          </p:cNvSpPr>
          <p:nvPr/>
        </p:nvSpPr>
        <p:spPr bwMode="auto">
          <a:xfrm>
            <a:off x="685800" y="1219200"/>
            <a:ext cx="5029200" cy="581025"/>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Maryland Spat Set</a:t>
            </a:r>
          </a:p>
          <a:p>
            <a:pPr algn="ctr" eaLnBrk="0" hangingPunct="0"/>
            <a:r>
              <a:rPr lang="en-US" sz="1600" b="1">
                <a:latin typeface="Arial" pitchFamily="34" charset="0"/>
              </a:rPr>
              <a:t>Average Based on 53 Key Bars in MD</a:t>
            </a:r>
            <a:endParaRPr lang="en-US" sz="1600" b="1"/>
          </a:p>
        </p:txBody>
      </p:sp>
      <p:graphicFrame>
        <p:nvGraphicFramePr>
          <p:cNvPr id="94216" name="Object 8"/>
          <p:cNvGraphicFramePr>
            <a:graphicFrameLocks noChangeAspect="1"/>
          </p:cNvGraphicFramePr>
          <p:nvPr/>
        </p:nvGraphicFramePr>
        <p:xfrm>
          <a:off x="-74613" y="1450975"/>
          <a:ext cx="5884863" cy="3976688"/>
        </p:xfrm>
        <a:graphic>
          <a:graphicData uri="http://schemas.openxmlformats.org/presentationml/2006/ole">
            <p:oleObj spid="_x0000_s94216" name="Chart" r:id="rId5" imgW="3246532" imgH="2263388" progId="MSGraph.Chart.8">
              <p:embed followColorScheme="full"/>
            </p:oleObj>
          </a:graphicData>
        </a:graphic>
      </p:graphicFrame>
      <p:sp>
        <p:nvSpPr>
          <p:cNvPr id="94217" name="Text Box 9"/>
          <p:cNvSpPr txBox="1">
            <a:spLocks noChangeArrowheads="1"/>
          </p:cNvSpPr>
          <p:nvPr/>
        </p:nvSpPr>
        <p:spPr bwMode="auto">
          <a:xfrm rot="-5400000">
            <a:off x="5248275" y="4764088"/>
            <a:ext cx="600075" cy="304800"/>
          </a:xfrm>
          <a:prstGeom prst="rect">
            <a:avLst/>
          </a:prstGeom>
          <a:noFill/>
          <a:ln w="12700">
            <a:noFill/>
            <a:miter lim="800000"/>
            <a:headEnd type="none" w="sm" len="sm"/>
            <a:tailEnd type="none" w="sm" len="sm"/>
          </a:ln>
          <a:effectLst/>
        </p:spPr>
        <p:txBody>
          <a:bodyPr>
            <a:spAutoFit/>
          </a:bodyPr>
          <a:lstStyle/>
          <a:p>
            <a:pPr algn="ctr" eaLnBrk="0" hangingPunct="0"/>
            <a:r>
              <a:rPr lang="en-US" sz="1400" b="1">
                <a:latin typeface="Arial" pitchFamily="34" charset="0"/>
              </a:rPr>
              <a:t>2003</a:t>
            </a:r>
            <a:endParaRPr lang="en-US" sz="1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r>
              <a:rPr lang="en-US" sz="3600"/>
              <a:t>Bald Eagle Populations on the Rebound</a:t>
            </a:r>
            <a:r>
              <a:rPr lang="en-US"/>
              <a:t>!</a:t>
            </a:r>
          </a:p>
        </p:txBody>
      </p:sp>
      <p:sp>
        <p:nvSpPr>
          <p:cNvPr id="32771" name="Text Box 3"/>
          <p:cNvSpPr txBox="1">
            <a:spLocks noChangeArrowheads="1"/>
          </p:cNvSpPr>
          <p:nvPr/>
        </p:nvSpPr>
        <p:spPr bwMode="auto">
          <a:xfrm>
            <a:off x="5854700" y="1431925"/>
            <a:ext cx="2905125" cy="3597275"/>
          </a:xfrm>
          <a:prstGeom prst="rect">
            <a:avLst/>
          </a:prstGeom>
          <a:noFill/>
          <a:ln w="12700">
            <a:noFill/>
            <a:miter lim="800000"/>
            <a:headEnd type="none" w="sm" len="sm"/>
            <a:tailEnd type="none" w="sm" len="sm"/>
          </a:ln>
          <a:effectLst/>
        </p:spPr>
        <p:txBody>
          <a:bodyPr>
            <a:spAutoFit/>
          </a:bodyPr>
          <a:lstStyle/>
          <a:p>
            <a:pPr eaLnBrk="0" hangingPunct="0">
              <a:spcAft>
                <a:spcPct val="50000"/>
              </a:spcAft>
            </a:pPr>
            <a:r>
              <a:rPr lang="en-US" sz="2000" b="1">
                <a:latin typeface="Arial" pitchFamily="34" charset="0"/>
              </a:rPr>
              <a:t>Actions to control chemical contaminants have led to improved conditions in the Bay.</a:t>
            </a:r>
          </a:p>
          <a:p>
            <a:pPr eaLnBrk="0" hangingPunct="0">
              <a:spcAft>
                <a:spcPct val="50000"/>
              </a:spcAft>
            </a:pPr>
            <a:r>
              <a:rPr lang="en-US" sz="2000" b="1">
                <a:latin typeface="Arial" pitchFamily="34" charset="0"/>
              </a:rPr>
              <a:t>Bald eagles are no longer endangered due to the ban on the pesticide DDT and subsequent habitat improvements.</a:t>
            </a:r>
            <a:endParaRPr lang="en-US" sz="2800" b="1"/>
          </a:p>
        </p:txBody>
      </p:sp>
      <p:pic>
        <p:nvPicPr>
          <p:cNvPr id="32772" name="Picture 4" descr="BLDEAGLE"/>
          <p:cNvPicPr>
            <a:picLocks noChangeAspect="1" noChangeArrowheads="1"/>
          </p:cNvPicPr>
          <p:nvPr/>
        </p:nvPicPr>
        <p:blipFill>
          <a:blip r:embed="rId3" cstate="print"/>
          <a:srcRect/>
          <a:stretch>
            <a:fillRect/>
          </a:stretch>
        </p:blipFill>
        <p:spPr bwMode="auto">
          <a:xfrm>
            <a:off x="330200" y="1382713"/>
            <a:ext cx="5435600" cy="3848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Emergence of Ecosystem Management</a:t>
            </a:r>
          </a:p>
        </p:txBody>
      </p:sp>
      <p:sp>
        <p:nvSpPr>
          <p:cNvPr id="60419" name="Rectangle 3"/>
          <p:cNvSpPr>
            <a:spLocks noGrp="1" noChangeArrowheads="1"/>
          </p:cNvSpPr>
          <p:nvPr>
            <p:ph type="body" idx="1"/>
          </p:nvPr>
        </p:nvSpPr>
        <p:spPr/>
        <p:txBody>
          <a:bodyPr/>
          <a:lstStyle/>
          <a:p>
            <a:pPr>
              <a:lnSpc>
                <a:spcPct val="90000"/>
              </a:lnSpc>
            </a:pPr>
            <a:r>
              <a:rPr lang="en-US">
                <a:cs typeface="Times New Roman" pitchFamily="18" charset="0"/>
              </a:rPr>
              <a:t>Term emerged in the late 1980's and has subsequently been widely embraced.</a:t>
            </a:r>
          </a:p>
          <a:p>
            <a:pPr>
              <a:lnSpc>
                <a:spcPct val="90000"/>
              </a:lnSpc>
            </a:pPr>
            <a:r>
              <a:rPr lang="en-US">
                <a:cs typeface="Times New Roman" pitchFamily="18" charset="0"/>
              </a:rPr>
              <a:t>At least 18 federal agencies have committed to the principles.</a:t>
            </a:r>
          </a:p>
          <a:p>
            <a:pPr>
              <a:lnSpc>
                <a:spcPct val="90000"/>
              </a:lnSpc>
            </a:pPr>
            <a:r>
              <a:rPr lang="en-US">
                <a:cs typeface="Times New Roman" pitchFamily="18" charset="0"/>
              </a:rPr>
              <a:t>Survey identified over 600 ecosystem management projects.</a:t>
            </a:r>
          </a:p>
          <a:p>
            <a:pPr>
              <a:lnSpc>
                <a:spcPct val="90000"/>
              </a:lnSpc>
            </a:pPr>
            <a:r>
              <a:rPr lang="en-US">
                <a:cs typeface="Times New Roman" pitchFamily="18" charset="0"/>
              </a:rPr>
              <a:t>Hailed as a “new paradigm” for Sustainable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609600"/>
            <a:ext cx="7772400" cy="457200"/>
          </a:xfrm>
        </p:spPr>
        <p:txBody>
          <a:bodyPr/>
          <a:lstStyle/>
          <a:p>
            <a:r>
              <a:rPr lang="en-US" sz="3600"/>
              <a:t>Trends in Waterfowl:  Black Duck and Mallard</a:t>
            </a:r>
          </a:p>
        </p:txBody>
      </p:sp>
      <p:sp>
        <p:nvSpPr>
          <p:cNvPr id="100355" name="Line 3"/>
          <p:cNvSpPr>
            <a:spLocks noChangeShapeType="1"/>
          </p:cNvSpPr>
          <p:nvPr/>
        </p:nvSpPr>
        <p:spPr bwMode="auto">
          <a:xfrm>
            <a:off x="5791200" y="1219200"/>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00356" name="Text Box 4"/>
          <p:cNvSpPr txBox="1">
            <a:spLocks noChangeArrowheads="1"/>
          </p:cNvSpPr>
          <p:nvPr/>
        </p:nvSpPr>
        <p:spPr bwMode="auto">
          <a:xfrm>
            <a:off x="5805488" y="1300163"/>
            <a:ext cx="3055937" cy="2838450"/>
          </a:xfrm>
          <a:prstGeom prst="rect">
            <a:avLst/>
          </a:prstGeom>
          <a:noFill/>
          <a:ln w="9525">
            <a:noFill/>
            <a:miter lim="800000"/>
            <a:headEnd/>
            <a:tailEnd/>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Restore populations and habitats to 1970s levels by the year 2000.</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a:t>
            </a:r>
            <a:r>
              <a:rPr lang="en-US" sz="1800" b="1">
                <a:latin typeface="Arial" pitchFamily="34" charset="0"/>
              </a:rPr>
              <a:t>  The goal for black ducks has not been reached, while the goal for mallards has been achieved.</a:t>
            </a:r>
          </a:p>
        </p:txBody>
      </p:sp>
      <p:sp>
        <p:nvSpPr>
          <p:cNvPr id="100357" name="Text Box 5"/>
          <p:cNvSpPr txBox="1">
            <a:spLocks noChangeArrowheads="1"/>
          </p:cNvSpPr>
          <p:nvPr/>
        </p:nvSpPr>
        <p:spPr bwMode="auto">
          <a:xfrm>
            <a:off x="274638" y="6307138"/>
            <a:ext cx="5473700" cy="2444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U.S. Fish &amp; Wildlife Service.</a:t>
            </a:r>
          </a:p>
        </p:txBody>
      </p:sp>
      <p:pic>
        <p:nvPicPr>
          <p:cNvPr id="100358" name="Picture 6" descr="Blacduck"/>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1163" y="4262438"/>
            <a:ext cx="1666875" cy="1801812"/>
          </a:xfrm>
          <a:prstGeom prst="rect">
            <a:avLst/>
          </a:prstGeom>
          <a:noFill/>
        </p:spPr>
      </p:pic>
      <p:sp>
        <p:nvSpPr>
          <p:cNvPr id="100359" name="Text Box 7"/>
          <p:cNvSpPr txBox="1">
            <a:spLocks noChangeArrowheads="1"/>
          </p:cNvSpPr>
          <p:nvPr/>
        </p:nvSpPr>
        <p:spPr bwMode="auto">
          <a:xfrm>
            <a:off x="1201738" y="1031875"/>
            <a:ext cx="2103437"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Black Duck</a:t>
            </a:r>
            <a:endParaRPr lang="en-US" sz="1600" b="1"/>
          </a:p>
        </p:txBody>
      </p:sp>
      <p:sp>
        <p:nvSpPr>
          <p:cNvPr id="100360" name="Text Box 8"/>
          <p:cNvSpPr txBox="1">
            <a:spLocks noChangeArrowheads="1"/>
          </p:cNvSpPr>
          <p:nvPr/>
        </p:nvSpPr>
        <p:spPr bwMode="auto">
          <a:xfrm>
            <a:off x="3043238" y="3759200"/>
            <a:ext cx="2103437"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Mallard</a:t>
            </a:r>
            <a:endParaRPr lang="en-US" sz="1600" b="1"/>
          </a:p>
        </p:txBody>
      </p:sp>
      <p:grpSp>
        <p:nvGrpSpPr>
          <p:cNvPr id="100361" name="Group 9"/>
          <p:cNvGrpSpPr>
            <a:grpSpLocks/>
          </p:cNvGrpSpPr>
          <p:nvPr/>
        </p:nvGrpSpPr>
        <p:grpSpPr bwMode="auto">
          <a:xfrm>
            <a:off x="317500" y="1260475"/>
            <a:ext cx="3508375" cy="2693988"/>
            <a:chOff x="200" y="794"/>
            <a:chExt cx="2210" cy="1697"/>
          </a:xfrm>
        </p:grpSpPr>
        <p:graphicFrame>
          <p:nvGraphicFramePr>
            <p:cNvPr id="100362" name="Object 10"/>
            <p:cNvGraphicFramePr>
              <a:graphicFrameLocks noChangeAspect="1"/>
            </p:cNvGraphicFramePr>
            <p:nvPr/>
          </p:nvGraphicFramePr>
          <p:xfrm>
            <a:off x="200" y="794"/>
            <a:ext cx="2210" cy="1697"/>
          </p:xfrm>
          <a:graphic>
            <a:graphicData uri="http://schemas.openxmlformats.org/presentationml/2006/ole">
              <p:oleObj spid="_x0000_s100362" name="Chart" r:id="rId5" imgW="5357066" imgH="4115171" progId="MSGraph.Chart.8">
                <p:embed followColorScheme="full"/>
              </p:oleObj>
            </a:graphicData>
          </a:graphic>
        </p:graphicFrame>
        <p:sp>
          <p:nvSpPr>
            <p:cNvPr id="100363" name="Text Box 11"/>
            <p:cNvSpPr txBox="1">
              <a:spLocks noChangeArrowheads="1"/>
            </p:cNvSpPr>
            <p:nvPr/>
          </p:nvSpPr>
          <p:spPr bwMode="auto">
            <a:xfrm>
              <a:off x="1862" y="1626"/>
              <a:ext cx="394" cy="212"/>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sp>
          <p:nvSpPr>
            <p:cNvPr id="100364" name="Text Box 12"/>
            <p:cNvSpPr txBox="1">
              <a:spLocks noChangeArrowheads="1"/>
            </p:cNvSpPr>
            <p:nvPr/>
          </p:nvSpPr>
          <p:spPr bwMode="auto">
            <a:xfrm rot="10789421">
              <a:off x="2185" y="2207"/>
              <a:ext cx="193" cy="226"/>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grpSp>
      <p:grpSp>
        <p:nvGrpSpPr>
          <p:cNvPr id="100365" name="Group 13"/>
          <p:cNvGrpSpPr>
            <a:grpSpLocks/>
          </p:cNvGrpSpPr>
          <p:nvPr/>
        </p:nvGrpSpPr>
        <p:grpSpPr bwMode="auto">
          <a:xfrm>
            <a:off x="2171700" y="3860800"/>
            <a:ext cx="3505200" cy="2692400"/>
            <a:chOff x="1368" y="2432"/>
            <a:chExt cx="2208" cy="1696"/>
          </a:xfrm>
        </p:grpSpPr>
        <p:graphicFrame>
          <p:nvGraphicFramePr>
            <p:cNvPr id="100366" name="Object 14"/>
            <p:cNvGraphicFramePr>
              <a:graphicFrameLocks noChangeAspect="1"/>
            </p:cNvGraphicFramePr>
            <p:nvPr/>
          </p:nvGraphicFramePr>
          <p:xfrm>
            <a:off x="1368" y="2432"/>
            <a:ext cx="2208" cy="1696"/>
          </p:xfrm>
          <a:graphic>
            <a:graphicData uri="http://schemas.openxmlformats.org/presentationml/2006/ole">
              <p:oleObj spid="_x0000_s100366" name="Chart" r:id="rId6" imgW="5357066" imgH="4115171" progId="MSGraph.Chart.8">
                <p:embed followColorScheme="full"/>
              </p:oleObj>
            </a:graphicData>
          </a:graphic>
        </p:graphicFrame>
        <p:sp>
          <p:nvSpPr>
            <p:cNvPr id="100367" name="Text Box 15"/>
            <p:cNvSpPr txBox="1">
              <a:spLocks noChangeArrowheads="1"/>
            </p:cNvSpPr>
            <p:nvPr/>
          </p:nvSpPr>
          <p:spPr bwMode="auto">
            <a:xfrm>
              <a:off x="3032" y="3301"/>
              <a:ext cx="394" cy="212"/>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sp>
          <p:nvSpPr>
            <p:cNvPr id="100368" name="Text Box 16"/>
            <p:cNvSpPr txBox="1">
              <a:spLocks noChangeArrowheads="1"/>
            </p:cNvSpPr>
            <p:nvPr/>
          </p:nvSpPr>
          <p:spPr bwMode="auto">
            <a:xfrm rot="10789421">
              <a:off x="3351" y="3829"/>
              <a:ext cx="193" cy="235"/>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54013" y="349250"/>
            <a:ext cx="8466137" cy="625475"/>
          </a:xfrm>
        </p:spPr>
        <p:txBody>
          <a:bodyPr/>
          <a:lstStyle/>
          <a:p>
            <a:r>
              <a:rPr lang="en-US"/>
              <a:t>Trends in Diving Ducks</a:t>
            </a:r>
          </a:p>
        </p:txBody>
      </p:sp>
      <p:sp>
        <p:nvSpPr>
          <p:cNvPr id="102403" name="Line 3"/>
          <p:cNvSpPr>
            <a:spLocks noChangeShapeType="1"/>
          </p:cNvSpPr>
          <p:nvPr/>
        </p:nvSpPr>
        <p:spPr bwMode="auto">
          <a:xfrm>
            <a:off x="6792913" y="1146175"/>
            <a:ext cx="0" cy="48006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02404" name="Text Box 4"/>
          <p:cNvSpPr txBox="1">
            <a:spLocks noChangeArrowheads="1"/>
          </p:cNvSpPr>
          <p:nvPr/>
        </p:nvSpPr>
        <p:spPr bwMode="auto">
          <a:xfrm>
            <a:off x="6777038" y="1300163"/>
            <a:ext cx="2084387" cy="3937000"/>
          </a:xfrm>
          <a:prstGeom prst="rect">
            <a:avLst/>
          </a:prstGeom>
          <a:noFill/>
          <a:ln w="9525">
            <a:noFill/>
            <a:miter lim="800000"/>
            <a:headEnd/>
            <a:tailEnd/>
          </a:ln>
          <a:effectLst/>
        </p:spPr>
        <p:txBody>
          <a:bodyPr>
            <a:spAutoFit/>
          </a:bodyPr>
          <a:lstStyle/>
          <a:p>
            <a:pPr eaLnBrk="0" hangingPunct="0"/>
            <a:r>
              <a:rPr lang="en-US" sz="1800" b="1">
                <a:solidFill>
                  <a:srgbClr val="000099"/>
                </a:solidFill>
                <a:latin typeface="Arial" pitchFamily="34" charset="0"/>
              </a:rPr>
              <a:t>GOAL:</a:t>
            </a:r>
            <a:r>
              <a:rPr lang="en-US" sz="1800" b="1">
                <a:latin typeface="Arial" pitchFamily="34" charset="0"/>
              </a:rPr>
              <a:t>  Restore populations and habitats to 1970s levels by the year 2000.</a:t>
            </a:r>
          </a:p>
          <a:p>
            <a:pPr eaLnBrk="0" hangingPunct="0"/>
            <a:endParaRPr lang="en-US" sz="1800" b="1">
              <a:latin typeface="Arial" pitchFamily="34" charset="0"/>
            </a:endParaRPr>
          </a:p>
          <a:p>
            <a:pPr eaLnBrk="0" hangingPunct="0"/>
            <a:r>
              <a:rPr lang="en-US" sz="1800" b="1">
                <a:solidFill>
                  <a:srgbClr val="000099"/>
                </a:solidFill>
                <a:latin typeface="Arial" pitchFamily="34" charset="0"/>
              </a:rPr>
              <a:t>STATUS:</a:t>
            </a:r>
            <a:r>
              <a:rPr lang="en-US" sz="1800" b="1">
                <a:latin typeface="Arial" pitchFamily="34" charset="0"/>
              </a:rPr>
              <a:t>  Overall, diving ducks are doing well, however, redheads and canvasbacks are below goal levels.</a:t>
            </a:r>
          </a:p>
        </p:txBody>
      </p:sp>
      <p:pic>
        <p:nvPicPr>
          <p:cNvPr id="102405" name="Picture 5" descr="REDHEA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11950" y="4776788"/>
            <a:ext cx="1720850" cy="2317750"/>
          </a:xfrm>
          <a:prstGeom prst="rect">
            <a:avLst/>
          </a:prstGeom>
          <a:noFill/>
        </p:spPr>
      </p:pic>
      <p:sp>
        <p:nvSpPr>
          <p:cNvPr id="102406" name="Text Box 6"/>
          <p:cNvSpPr txBox="1">
            <a:spLocks noChangeArrowheads="1"/>
          </p:cNvSpPr>
          <p:nvPr/>
        </p:nvSpPr>
        <p:spPr bwMode="auto">
          <a:xfrm>
            <a:off x="333375" y="6381750"/>
            <a:ext cx="2501900" cy="244475"/>
          </a:xfrm>
          <a:prstGeom prst="rect">
            <a:avLst/>
          </a:prstGeom>
          <a:noFill/>
          <a:ln w="12700">
            <a:noFill/>
            <a:miter lim="800000"/>
            <a:headEnd type="none" w="sm" len="sm"/>
            <a:tailEnd type="none" w="sm" len="sm"/>
          </a:ln>
          <a:effectLst/>
        </p:spPr>
        <p:txBody>
          <a:bodyPr>
            <a:spAutoFit/>
          </a:bodyPr>
          <a:lstStyle/>
          <a:p>
            <a:pPr eaLnBrk="0" hangingPunct="0"/>
            <a:r>
              <a:rPr lang="en-US" sz="1000">
                <a:latin typeface="Arial" pitchFamily="34" charset="0"/>
              </a:rPr>
              <a:t>Source: U.S. Fish &amp; Wildlife Service.</a:t>
            </a:r>
          </a:p>
        </p:txBody>
      </p:sp>
      <p:graphicFrame>
        <p:nvGraphicFramePr>
          <p:cNvPr id="102407" name="Object 7"/>
          <p:cNvGraphicFramePr>
            <a:graphicFrameLocks noChangeAspect="1"/>
          </p:cNvGraphicFramePr>
          <p:nvPr/>
        </p:nvGraphicFramePr>
        <p:xfrm>
          <a:off x="3365500" y="3808413"/>
          <a:ext cx="3509963" cy="2697162"/>
        </p:xfrm>
        <a:graphic>
          <a:graphicData uri="http://schemas.openxmlformats.org/presentationml/2006/ole">
            <p:oleObj spid="_x0000_s102407" name="Chart" r:id="rId5" imgW="5357066" imgH="4115171" progId="MSGraph.Chart.8">
              <p:embed followColorScheme="full"/>
            </p:oleObj>
          </a:graphicData>
        </a:graphic>
      </p:graphicFrame>
      <p:graphicFrame>
        <p:nvGraphicFramePr>
          <p:cNvPr id="102408" name="Object 8"/>
          <p:cNvGraphicFramePr>
            <a:graphicFrameLocks noChangeAspect="1"/>
          </p:cNvGraphicFramePr>
          <p:nvPr/>
        </p:nvGraphicFramePr>
        <p:xfrm>
          <a:off x="3411538" y="1130300"/>
          <a:ext cx="3433762" cy="2636838"/>
        </p:xfrm>
        <a:graphic>
          <a:graphicData uri="http://schemas.openxmlformats.org/presentationml/2006/ole">
            <p:oleObj spid="_x0000_s102408" name="Chart" r:id="rId6" imgW="5357066" imgH="4115171" progId="MSGraph.Chart.8">
              <p:embed followColorScheme="full"/>
            </p:oleObj>
          </a:graphicData>
        </a:graphic>
      </p:graphicFrame>
      <p:graphicFrame>
        <p:nvGraphicFramePr>
          <p:cNvPr id="102409" name="Object 9"/>
          <p:cNvGraphicFramePr>
            <a:graphicFrameLocks noChangeAspect="1"/>
          </p:cNvGraphicFramePr>
          <p:nvPr/>
        </p:nvGraphicFramePr>
        <p:xfrm>
          <a:off x="192088" y="1100138"/>
          <a:ext cx="3506787" cy="2693987"/>
        </p:xfrm>
        <a:graphic>
          <a:graphicData uri="http://schemas.openxmlformats.org/presentationml/2006/ole">
            <p:oleObj spid="_x0000_s102409" name="Chart" r:id="rId7" imgW="5357066" imgH="4115171" progId="MSGraph.Chart.8">
              <p:embed followColorScheme="full"/>
            </p:oleObj>
          </a:graphicData>
        </a:graphic>
      </p:graphicFrame>
      <p:sp>
        <p:nvSpPr>
          <p:cNvPr id="102410" name="Text Box 10"/>
          <p:cNvSpPr txBox="1">
            <a:spLocks noChangeArrowheads="1"/>
          </p:cNvSpPr>
          <p:nvPr/>
        </p:nvSpPr>
        <p:spPr bwMode="auto">
          <a:xfrm>
            <a:off x="4313238" y="5176838"/>
            <a:ext cx="7175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sp>
        <p:nvSpPr>
          <p:cNvPr id="102411" name="Text Box 11"/>
          <p:cNvSpPr txBox="1">
            <a:spLocks noChangeArrowheads="1"/>
          </p:cNvSpPr>
          <p:nvPr/>
        </p:nvSpPr>
        <p:spPr bwMode="auto">
          <a:xfrm>
            <a:off x="5543550" y="2754313"/>
            <a:ext cx="7175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sp>
        <p:nvSpPr>
          <p:cNvPr id="102412" name="Text Box 12"/>
          <p:cNvSpPr txBox="1">
            <a:spLocks noChangeArrowheads="1"/>
          </p:cNvSpPr>
          <p:nvPr/>
        </p:nvSpPr>
        <p:spPr bwMode="auto">
          <a:xfrm>
            <a:off x="2428875" y="2163763"/>
            <a:ext cx="7175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graphicFrame>
        <p:nvGraphicFramePr>
          <p:cNvPr id="102413" name="Object 13"/>
          <p:cNvGraphicFramePr>
            <a:graphicFrameLocks noChangeAspect="1"/>
          </p:cNvGraphicFramePr>
          <p:nvPr/>
        </p:nvGraphicFramePr>
        <p:xfrm>
          <a:off x="187325" y="3797300"/>
          <a:ext cx="3508375" cy="2695575"/>
        </p:xfrm>
        <a:graphic>
          <a:graphicData uri="http://schemas.openxmlformats.org/presentationml/2006/ole">
            <p:oleObj spid="_x0000_s102413" name="Chart" r:id="rId8" imgW="5357066" imgH="4115171" progId="MSGraph.Chart.8">
              <p:embed followColorScheme="full"/>
            </p:oleObj>
          </a:graphicData>
        </a:graphic>
      </p:graphicFrame>
      <p:sp>
        <p:nvSpPr>
          <p:cNvPr id="102414" name="Text Box 14"/>
          <p:cNvSpPr txBox="1">
            <a:spLocks noChangeArrowheads="1"/>
          </p:cNvSpPr>
          <p:nvPr/>
        </p:nvSpPr>
        <p:spPr bwMode="auto">
          <a:xfrm>
            <a:off x="1071563" y="5386388"/>
            <a:ext cx="717550"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goal</a:t>
            </a:r>
            <a:endParaRPr lang="en-US" sz="1600" b="1"/>
          </a:p>
        </p:txBody>
      </p:sp>
      <p:sp>
        <p:nvSpPr>
          <p:cNvPr id="102415" name="Text Box 15"/>
          <p:cNvSpPr txBox="1">
            <a:spLocks noChangeArrowheads="1"/>
          </p:cNvSpPr>
          <p:nvPr/>
        </p:nvSpPr>
        <p:spPr bwMode="auto">
          <a:xfrm>
            <a:off x="4321175" y="1011238"/>
            <a:ext cx="2103438"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Redheads</a:t>
            </a:r>
            <a:endParaRPr lang="en-US" sz="1600" b="1"/>
          </a:p>
        </p:txBody>
      </p:sp>
      <p:sp>
        <p:nvSpPr>
          <p:cNvPr id="102416" name="Text Box 16"/>
          <p:cNvSpPr txBox="1">
            <a:spLocks noChangeArrowheads="1"/>
          </p:cNvSpPr>
          <p:nvPr/>
        </p:nvSpPr>
        <p:spPr bwMode="auto">
          <a:xfrm>
            <a:off x="1114425" y="996950"/>
            <a:ext cx="2103438"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Canvasbacks</a:t>
            </a:r>
            <a:endParaRPr lang="en-US" sz="1600" b="1"/>
          </a:p>
        </p:txBody>
      </p:sp>
      <p:sp>
        <p:nvSpPr>
          <p:cNvPr id="102417" name="Text Box 17"/>
          <p:cNvSpPr txBox="1">
            <a:spLocks noChangeArrowheads="1"/>
          </p:cNvSpPr>
          <p:nvPr/>
        </p:nvSpPr>
        <p:spPr bwMode="auto">
          <a:xfrm>
            <a:off x="4333875" y="3694113"/>
            <a:ext cx="2103438"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Total Diving Ducks</a:t>
            </a:r>
            <a:endParaRPr lang="en-US" sz="1600" b="1"/>
          </a:p>
        </p:txBody>
      </p:sp>
      <p:sp>
        <p:nvSpPr>
          <p:cNvPr id="102418" name="Text Box 18"/>
          <p:cNvSpPr txBox="1">
            <a:spLocks noChangeArrowheads="1"/>
          </p:cNvSpPr>
          <p:nvPr/>
        </p:nvSpPr>
        <p:spPr bwMode="auto">
          <a:xfrm>
            <a:off x="854075" y="3694113"/>
            <a:ext cx="2611438" cy="336550"/>
          </a:xfrm>
          <a:prstGeom prst="rect">
            <a:avLst/>
          </a:prstGeom>
          <a:noFill/>
          <a:ln w="12700">
            <a:noFill/>
            <a:miter lim="800000"/>
            <a:headEnd type="none" w="sm" len="sm"/>
            <a:tailEnd type="none" w="sm" len="sm"/>
          </a:ln>
          <a:effectLst/>
        </p:spPr>
        <p:txBody>
          <a:bodyPr>
            <a:spAutoFit/>
          </a:bodyPr>
          <a:lstStyle/>
          <a:p>
            <a:pPr algn="ctr" eaLnBrk="0" hangingPunct="0"/>
            <a:r>
              <a:rPr lang="en-US" sz="1600" b="1">
                <a:latin typeface="Arial" pitchFamily="34" charset="0"/>
              </a:rPr>
              <a:t>Other Diving Ducks*</a:t>
            </a:r>
            <a:endParaRPr lang="en-US" sz="1600" b="1"/>
          </a:p>
        </p:txBody>
      </p:sp>
      <p:sp>
        <p:nvSpPr>
          <p:cNvPr id="102419" name="Text Box 19"/>
          <p:cNvSpPr txBox="1">
            <a:spLocks noChangeArrowheads="1"/>
          </p:cNvSpPr>
          <p:nvPr/>
        </p:nvSpPr>
        <p:spPr bwMode="auto">
          <a:xfrm>
            <a:off x="866775" y="4027488"/>
            <a:ext cx="2649538" cy="579437"/>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1200" b="1">
                <a:latin typeface="Arial" pitchFamily="34" charset="0"/>
              </a:rPr>
              <a:t>(*Scaup, Ring-necked Ducks, Common Goldeneye, Bufflehead, Ruddy Duck)</a:t>
            </a:r>
            <a:r>
              <a:rPr lang="en-US" sz="1600" b="1">
                <a:latin typeface="Arial" pitchFamily="34" charset="0"/>
              </a:rPr>
              <a:t> </a:t>
            </a:r>
            <a:endParaRPr lang="en-US" sz="1600" b="1"/>
          </a:p>
        </p:txBody>
      </p:sp>
      <p:sp>
        <p:nvSpPr>
          <p:cNvPr id="102420" name="Text Box 20"/>
          <p:cNvSpPr txBox="1">
            <a:spLocks noChangeArrowheads="1"/>
          </p:cNvSpPr>
          <p:nvPr/>
        </p:nvSpPr>
        <p:spPr bwMode="auto">
          <a:xfrm rot="10789421">
            <a:off x="6503988" y="3314700"/>
            <a:ext cx="306387" cy="358775"/>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sp>
        <p:nvSpPr>
          <p:cNvPr id="102421" name="Text Box 21"/>
          <p:cNvSpPr txBox="1">
            <a:spLocks noChangeArrowheads="1"/>
          </p:cNvSpPr>
          <p:nvPr/>
        </p:nvSpPr>
        <p:spPr bwMode="auto">
          <a:xfrm rot="10789421">
            <a:off x="3360738" y="6040438"/>
            <a:ext cx="306387" cy="358775"/>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sp>
        <p:nvSpPr>
          <p:cNvPr id="102422" name="Text Box 22"/>
          <p:cNvSpPr txBox="1">
            <a:spLocks noChangeArrowheads="1"/>
          </p:cNvSpPr>
          <p:nvPr/>
        </p:nvSpPr>
        <p:spPr bwMode="auto">
          <a:xfrm rot="10789421">
            <a:off x="6534150" y="6048375"/>
            <a:ext cx="306388" cy="358775"/>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sp>
        <p:nvSpPr>
          <p:cNvPr id="102423" name="Text Box 23"/>
          <p:cNvSpPr txBox="1">
            <a:spLocks noChangeArrowheads="1"/>
          </p:cNvSpPr>
          <p:nvPr/>
        </p:nvSpPr>
        <p:spPr bwMode="auto">
          <a:xfrm rot="10789421">
            <a:off x="3362325" y="3335338"/>
            <a:ext cx="306388" cy="358775"/>
          </a:xfrm>
          <a:prstGeom prst="rect">
            <a:avLst/>
          </a:prstGeom>
          <a:noFill/>
          <a:ln w="12700">
            <a:noFill/>
            <a:miter lim="800000"/>
            <a:headEnd type="none" w="sm" len="sm"/>
            <a:tailEnd type="none" w="sm" len="sm"/>
          </a:ln>
          <a:effectLst/>
        </p:spPr>
        <p:txBody>
          <a:bodyPr vert="eaVert">
            <a:spAutoFit/>
          </a:bodyPr>
          <a:lstStyle/>
          <a:p>
            <a:pPr eaLnBrk="0" hangingPunct="0"/>
            <a:r>
              <a:rPr lang="en-US" sz="800" b="1">
                <a:latin typeface="Arial" pitchFamily="34" charset="0"/>
              </a:rPr>
              <a:t>2004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For More Information</a:t>
            </a:r>
          </a:p>
        </p:txBody>
      </p:sp>
      <p:sp>
        <p:nvSpPr>
          <p:cNvPr id="71683" name="Rectangle 3"/>
          <p:cNvSpPr>
            <a:spLocks noGrp="1" noChangeArrowheads="1"/>
          </p:cNvSpPr>
          <p:nvPr>
            <p:ph type="body" idx="1"/>
          </p:nvPr>
        </p:nvSpPr>
        <p:spPr>
          <a:noFill/>
        </p:spPr>
        <p:txBody>
          <a:bodyPr/>
          <a:lstStyle/>
          <a:p>
            <a:r>
              <a:rPr lang="en-US">
                <a:hlinkClick r:id="rId3"/>
              </a:rPr>
              <a:t>www.chesapeakebay.net</a:t>
            </a:r>
            <a:endParaRPr lang="en-US"/>
          </a:p>
          <a:p>
            <a:r>
              <a:rPr lang="en-US">
                <a:hlinkClick r:id="rId4"/>
              </a:rPr>
              <a:t>www.cbf.org</a:t>
            </a:r>
            <a:endParaRPr lang="en-US"/>
          </a:p>
          <a:p>
            <a:pPr>
              <a:buFontTx/>
              <a:buNone/>
            </a:pPr>
            <a:endParaRPr lang="en-US"/>
          </a:p>
          <a:p>
            <a:pPr>
              <a:buFontTx/>
              <a:buNone/>
            </a:pPr>
            <a:endParaRPr lang="en-US"/>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Historical Development</a:t>
            </a:r>
          </a:p>
        </p:txBody>
      </p:sp>
      <p:sp>
        <p:nvSpPr>
          <p:cNvPr id="62467" name="Rectangle 3"/>
          <p:cNvSpPr>
            <a:spLocks noGrp="1" noChangeArrowheads="1"/>
          </p:cNvSpPr>
          <p:nvPr>
            <p:ph type="body" idx="1"/>
          </p:nvPr>
        </p:nvSpPr>
        <p:spPr/>
        <p:txBody>
          <a:bodyPr/>
          <a:lstStyle/>
          <a:p>
            <a:r>
              <a:rPr lang="en-US"/>
              <a:t>Credit given to Aldo Leopold in 1949.</a:t>
            </a:r>
          </a:p>
          <a:p>
            <a:r>
              <a:rPr lang="en-US">
                <a:cs typeface="Times New Roman" pitchFamily="18" charset="0"/>
              </a:rPr>
              <a:t>Ecological Society of America preceded Leopold.</a:t>
            </a:r>
          </a:p>
          <a:p>
            <a:r>
              <a:rPr lang="en-US">
                <a:cs typeface="Times New Roman" pitchFamily="18" charset="0"/>
              </a:rPr>
              <a:t>In the late 1970's, the grizzly bear and northern spotted owl controversies helped cause shift in thinking.</a:t>
            </a: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a:t>Definitions of Ecosystem Management</a:t>
            </a:r>
          </a:p>
        </p:txBody>
      </p:sp>
      <p:sp>
        <p:nvSpPr>
          <p:cNvPr id="64515" name="Rectangle 3"/>
          <p:cNvSpPr>
            <a:spLocks noGrp="1" noChangeArrowheads="1"/>
          </p:cNvSpPr>
          <p:nvPr>
            <p:ph type="body" idx="1"/>
          </p:nvPr>
        </p:nvSpPr>
        <p:spPr/>
        <p:txBody>
          <a:bodyPr/>
          <a:lstStyle/>
          <a:p>
            <a:pPr>
              <a:lnSpc>
                <a:spcPct val="90000"/>
              </a:lnSpc>
            </a:pPr>
            <a:r>
              <a:rPr lang="en-US" sz="2800">
                <a:cs typeface="Times New Roman" pitchFamily="18" charset="0"/>
              </a:rPr>
              <a:t>"integrating scientific knowledge of ecological relationships within a complex sociopolitical and values framework toward the general goal of protecting native ecosystem integrity over the long term” </a:t>
            </a:r>
            <a:r>
              <a:rPr lang="en-US" sz="2000">
                <a:cs typeface="Times New Roman" pitchFamily="18" charset="0"/>
              </a:rPr>
              <a:t>(Grumbine, 1994).</a:t>
            </a:r>
          </a:p>
          <a:p>
            <a:pPr>
              <a:lnSpc>
                <a:spcPct val="90000"/>
              </a:lnSpc>
            </a:pPr>
            <a:r>
              <a:rPr lang="en-US" sz="2800">
                <a:cs typeface="Times New Roman" pitchFamily="18" charset="0"/>
              </a:rPr>
              <a:t>"a resource management system designed to maintain or enhance ecosystem health and productivity while producing essential commodities and other values to meet human needs and desires within the limits of socially, biologically, and economically acceptable risk” </a:t>
            </a:r>
            <a:r>
              <a:rPr lang="en-US" sz="2000">
                <a:cs typeface="Times New Roman" pitchFamily="18" charset="0"/>
              </a:rPr>
              <a:t>American Forest and Paper Association (1993).</a:t>
            </a:r>
            <a:r>
              <a:rPr lang="en-US" sz="1800">
                <a:cs typeface="Times New Roman" pitchFamily="18" charset="0"/>
              </a:rPr>
              <a:t> </a:t>
            </a:r>
          </a:p>
          <a:p>
            <a:pPr>
              <a:lnSpc>
                <a:spcPct val="90000"/>
              </a:lnSpc>
            </a:pPr>
            <a:endParaRPr lang="en-US" sz="180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92" name="Picture 2180"/>
          <p:cNvPicPr>
            <a:picLocks noChangeAspect="1" noChangeArrowheads="1"/>
          </p:cNvPicPr>
          <p:nvPr/>
        </p:nvPicPr>
        <p:blipFill>
          <a:blip r:embed="rId2" cstate="print"/>
          <a:srcRect/>
          <a:stretch>
            <a:fillRect/>
          </a:stretch>
        </p:blipFill>
        <p:spPr bwMode="auto">
          <a:xfrm>
            <a:off x="1600200" y="0"/>
            <a:ext cx="6096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r>
              <a:rPr lang="en-US" dirty="0"/>
              <a:t>Major Themes of Ecosystem </a:t>
            </a:r>
            <a:r>
              <a:rPr lang="en-US" dirty="0" smtClean="0"/>
              <a:t>Planning &amp; Management</a:t>
            </a:r>
            <a:endParaRPr lang="en-US" dirty="0"/>
          </a:p>
        </p:txBody>
      </p:sp>
      <p:sp>
        <p:nvSpPr>
          <p:cNvPr id="69635" name="Rectangle 1027"/>
          <p:cNvSpPr>
            <a:spLocks noGrp="1" noChangeArrowheads="1"/>
          </p:cNvSpPr>
          <p:nvPr>
            <p:ph type="body" idx="1"/>
          </p:nvPr>
        </p:nvSpPr>
        <p:spPr/>
        <p:txBody>
          <a:bodyPr/>
          <a:lstStyle/>
          <a:p>
            <a:r>
              <a:rPr lang="en-US"/>
              <a:t>Focused on maintaining ecosystem integrity via protection of critical habitats</a:t>
            </a:r>
          </a:p>
          <a:p>
            <a:r>
              <a:rPr lang="en-US"/>
              <a:t>Incorporation of human values</a:t>
            </a:r>
          </a:p>
          <a:p>
            <a:r>
              <a:rPr lang="en-US"/>
              <a:t>Inter-organizational Coordination</a:t>
            </a:r>
          </a:p>
          <a:p>
            <a:r>
              <a:rPr lang="en-US"/>
              <a:t>Collaboration of multiple stakeholders</a:t>
            </a:r>
          </a:p>
          <a:p>
            <a:r>
              <a:rPr lang="en-US"/>
              <a:t>Implementation of plans and planning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0"/>
          <p:cNvSpPr>
            <a:spLocks noGrp="1" noChangeArrowheads="1"/>
          </p:cNvSpPr>
          <p:nvPr>
            <p:ph type="title"/>
          </p:nvPr>
        </p:nvSpPr>
        <p:spPr/>
        <p:txBody>
          <a:bodyPr/>
          <a:lstStyle/>
          <a:p>
            <a:r>
              <a:rPr lang="en-US"/>
              <a:t>Chesapeake Bay Case Study</a:t>
            </a:r>
          </a:p>
        </p:txBody>
      </p:sp>
      <p:pic>
        <p:nvPicPr>
          <p:cNvPr id="70659" name="Picture 2051" descr="pwh"/>
          <p:cNvPicPr>
            <a:picLocks noChangeAspect="1" noChangeArrowheads="1"/>
          </p:cNvPicPr>
          <p:nvPr/>
        </p:nvPicPr>
        <p:blipFill>
          <a:blip r:embed="rId2" cstate="print"/>
          <a:srcRect/>
          <a:stretch>
            <a:fillRect/>
          </a:stretch>
        </p:blipFill>
        <p:spPr bwMode="auto">
          <a:xfrm>
            <a:off x="2362200" y="1828800"/>
            <a:ext cx="4800600" cy="3962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CC3300"/>
    </a:dk1>
    <a:lt1>
      <a:srgbClr val="FFFFFF"/>
    </a:lt1>
    <a:dk2>
      <a:srgbClr val="000000"/>
    </a:dk2>
    <a:lt2>
      <a:srgbClr val="808080"/>
    </a:lt2>
    <a:accent1>
      <a:srgbClr val="00CC99"/>
    </a:accent1>
    <a:accent2>
      <a:srgbClr val="3333CC"/>
    </a:accent2>
    <a:accent3>
      <a:srgbClr val="FFFFFF"/>
    </a:accent3>
    <a:accent4>
      <a:srgbClr val="AE2A00"/>
    </a:accent4>
    <a:accent5>
      <a:srgbClr val="AAE2CA"/>
    </a:accent5>
    <a:accent6>
      <a:srgbClr val="2D2DB9"/>
    </a:accent6>
    <a:hlink>
      <a:srgbClr val="CC3300"/>
    </a:hlink>
    <a:folHlink>
      <a:srgbClr val="CC3300"/>
    </a:folHlink>
  </a:clrScheme>
</a:themeOverride>
</file>

<file path=docProps/app.xml><?xml version="1.0" encoding="utf-8"?>
<Properties xmlns="http://schemas.openxmlformats.org/officeDocument/2006/extended-properties" xmlns:vt="http://schemas.openxmlformats.org/officeDocument/2006/docPropsVTypes">
  <TotalTime>2081</TotalTime>
  <Words>11984</Words>
  <Application>Microsoft Office PowerPoint</Application>
  <PresentationFormat>On-screen Show (4:3)</PresentationFormat>
  <Paragraphs>578</Paragraphs>
  <Slides>42</Slides>
  <Notes>32</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Times New Roman</vt:lpstr>
      <vt:lpstr>Arial</vt:lpstr>
      <vt:lpstr>ＭＳ Ｐゴシック</vt:lpstr>
      <vt:lpstr>Tms Rmn</vt:lpstr>
      <vt:lpstr>MS Mincho</vt:lpstr>
      <vt:lpstr>Default Design</vt:lpstr>
      <vt:lpstr>Microsoft Graph 2000 Chart</vt:lpstr>
      <vt:lpstr>Overview of Ecosystem Planning &amp; Management</vt:lpstr>
      <vt:lpstr>Traditional Resource Management Not Sufficient</vt:lpstr>
      <vt:lpstr>Traditional Resource Management Approach Not Sufficient</vt:lpstr>
      <vt:lpstr>Emergence of Ecosystem Management</vt:lpstr>
      <vt:lpstr>Historical Development</vt:lpstr>
      <vt:lpstr>Definitions of Ecosystem Management</vt:lpstr>
      <vt:lpstr>Slide 7</vt:lpstr>
      <vt:lpstr>Major Themes of Ecosystem Planning &amp; Management</vt:lpstr>
      <vt:lpstr>Chesapeake Bay Case Study</vt:lpstr>
      <vt:lpstr>Chesapeake Bay Watershed</vt:lpstr>
      <vt:lpstr>Slide 11</vt:lpstr>
      <vt:lpstr>Value of the Bay</vt:lpstr>
      <vt:lpstr>Status and Trends in Nitrogen Concentrations in the Bay and its Tidal Rivers</vt:lpstr>
      <vt:lpstr>Status and Trends in Phosphorus Concentrations in the Bay and  its Tidal Rivers</vt:lpstr>
      <vt:lpstr>Sources of Pollutants to the Bay</vt:lpstr>
      <vt:lpstr>Slide 16</vt:lpstr>
      <vt:lpstr>The Chesapeake Bay Program Partnership</vt:lpstr>
      <vt:lpstr>Bay Cleanup Has Citizen Involvement</vt:lpstr>
      <vt:lpstr>Goal: 40% Reduction in Nutrient Pollution by the Year 2000</vt:lpstr>
      <vt:lpstr>Nutrient Pollution Declining, but We Still Need to Do More</vt:lpstr>
      <vt:lpstr>Phosphorus Levels Declining in Non-tidal Portions of the Rivers</vt:lpstr>
      <vt:lpstr>Nitrogen Levels Declining in Non-tidal Portions of the Rivers</vt:lpstr>
      <vt:lpstr>Forest Acreage Declining</vt:lpstr>
      <vt:lpstr>Wetland Loss Continues</vt:lpstr>
      <vt:lpstr>Patterns of Land Use and Consumption of Natural Resources Threaten Our Progress</vt:lpstr>
      <vt:lpstr>Summary of Impacts</vt:lpstr>
      <vt:lpstr>Bay 2000 Agreement</vt:lpstr>
      <vt:lpstr>Bay 2000 Agreement (Cont.)</vt:lpstr>
      <vt:lpstr>Acres of Bay Grasses</vt:lpstr>
      <vt:lpstr>Wetlands Protection, Restoration, and Enhancement</vt:lpstr>
      <vt:lpstr>Stream Miles Opened to Migratory Fish</vt:lpstr>
      <vt:lpstr>Trends in Finfish:  Striped Bass</vt:lpstr>
      <vt:lpstr>Striped Bass Spawning Stock</vt:lpstr>
      <vt:lpstr>American Shad:  Population Trends</vt:lpstr>
      <vt:lpstr>Trends in Blue Crab: Commercial Harvest</vt:lpstr>
      <vt:lpstr>Trends in Blue Crab:  Mature Females</vt:lpstr>
      <vt:lpstr>Trends in Shellfish:  Oyster Harvest</vt:lpstr>
      <vt:lpstr>Trends in Shellfish:  Oyster Spat</vt:lpstr>
      <vt:lpstr>Bald Eagle Populations on the Rebound!</vt:lpstr>
      <vt:lpstr>Trends in Waterfowl:  Black Duck and Mallard</vt:lpstr>
      <vt:lpstr>Trends in Diving Ducks</vt:lpstr>
      <vt:lpstr>For More Information</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Ecosystem Management</dc:title>
  <dc:creator>Korin Brody</dc:creator>
  <cp:lastModifiedBy>brodys</cp:lastModifiedBy>
  <cp:revision>27</cp:revision>
  <dcterms:created xsi:type="dcterms:W3CDTF">2001-12-15T18:45:16Z</dcterms:created>
  <dcterms:modified xsi:type="dcterms:W3CDTF">2009-09-02T18:42:02Z</dcterms:modified>
</cp:coreProperties>
</file>